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58" r:id="rId2"/>
    <p:sldId id="259" r:id="rId3"/>
    <p:sldId id="266" r:id="rId4"/>
    <p:sldId id="267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8" r:id="rId14"/>
    <p:sldId id="277" r:id="rId15"/>
    <p:sldId id="279" r:id="rId16"/>
    <p:sldId id="283" r:id="rId17"/>
    <p:sldId id="284" r:id="rId18"/>
    <p:sldId id="285" r:id="rId19"/>
    <p:sldId id="280" r:id="rId20"/>
    <p:sldId id="281" r:id="rId21"/>
    <p:sldId id="282" r:id="rId22"/>
    <p:sldId id="286" r:id="rId23"/>
    <p:sldId id="287" r:id="rId24"/>
    <p:sldId id="293" r:id="rId25"/>
    <p:sldId id="289" r:id="rId26"/>
    <p:sldId id="290" r:id="rId27"/>
    <p:sldId id="291" r:id="rId28"/>
    <p:sldId id="292" r:id="rId29"/>
    <p:sldId id="265" r:id="rId3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0" autoAdjust="0"/>
    <p:restoredTop sz="94660"/>
  </p:normalViewPr>
  <p:slideViewPr>
    <p:cSldViewPr snapToGrid="0">
      <p:cViewPr varScale="1">
        <p:scale>
          <a:sx n="55" d="100"/>
          <a:sy n="55" d="100"/>
        </p:scale>
        <p:origin x="145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Foglio1!$A$2:$A$4</c:f>
              <c:strCache>
                <c:ptCount val="3"/>
                <c:pt idx="0">
                  <c:v>Naive Bayes</c:v>
                </c:pt>
                <c:pt idx="1">
                  <c:v>SVM</c:v>
                </c:pt>
                <c:pt idx="2">
                  <c:v>Logistic Regression</c:v>
                </c:pt>
              </c:strCache>
            </c:strRef>
          </c:cat>
          <c:val>
            <c:numRef>
              <c:f>Foglio1!$B$2:$B$4</c:f>
              <c:numCache>
                <c:formatCode>General</c:formatCode>
                <c:ptCount val="3"/>
                <c:pt idx="0">
                  <c:v>69</c:v>
                </c:pt>
                <c:pt idx="1">
                  <c:v>82</c:v>
                </c:pt>
                <c:pt idx="2">
                  <c:v>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DB-4143-9E27-D47F3910F92C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Falsi Negativi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Foglio1!$A$2:$A$4</c:f>
              <c:strCache>
                <c:ptCount val="3"/>
                <c:pt idx="0">
                  <c:v>Naive Bayes</c:v>
                </c:pt>
                <c:pt idx="1">
                  <c:v>SVM</c:v>
                </c:pt>
                <c:pt idx="2">
                  <c:v>Logistic Regression</c:v>
                </c:pt>
              </c:strCache>
            </c:strRef>
          </c:cat>
          <c:val>
            <c:numRef>
              <c:f>Foglio1!$C$2:$C$4</c:f>
              <c:numCache>
                <c:formatCode>General</c:formatCode>
                <c:ptCount val="3"/>
                <c:pt idx="0">
                  <c:v>9</c:v>
                </c:pt>
                <c:pt idx="1">
                  <c:v>25</c:v>
                </c:pt>
                <c:pt idx="2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1DB-4143-9E27-D47F3910F92C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Falsi Positivi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Foglio1!$A$2:$A$4</c:f>
              <c:strCache>
                <c:ptCount val="3"/>
                <c:pt idx="0">
                  <c:v>Naive Bayes</c:v>
                </c:pt>
                <c:pt idx="1">
                  <c:v>SVM</c:v>
                </c:pt>
                <c:pt idx="2">
                  <c:v>Logistic Regression</c:v>
                </c:pt>
              </c:strCache>
            </c:strRef>
          </c:cat>
          <c:val>
            <c:numRef>
              <c:f>Foglio1!$D$2:$D$4</c:f>
              <c:numCache>
                <c:formatCode>General</c:formatCode>
                <c:ptCount val="3"/>
                <c:pt idx="0">
                  <c:v>42</c:v>
                </c:pt>
                <c:pt idx="1">
                  <c:v>18</c:v>
                </c:pt>
                <c:pt idx="2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1DB-4143-9E27-D47F3910F9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29218352"/>
        <c:axId val="1629218768"/>
      </c:barChart>
      <c:catAx>
        <c:axId val="1629218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29218768"/>
        <c:crosses val="autoZero"/>
        <c:auto val="1"/>
        <c:lblAlgn val="ctr"/>
        <c:lblOffset val="100"/>
        <c:noMultiLvlLbl val="0"/>
      </c:catAx>
      <c:valAx>
        <c:axId val="1629218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29218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8.png>
</file>

<file path=ppt/media/image19.jpe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tif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4" name="Shape 17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3" name="Shape 3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Inserisci in questa slide riassuntiva gli screenshot delle parti salienti della tua presentazione. In questo modo, chi ti ascolta avrà una panoramica completa del tuo lavoro di tesi.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mailto:fpecorelli@unisa.it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mailto:fpecorelli@unisa.it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"/>
          <p:cNvSpPr txBox="1">
            <a:spLocks noGrp="1"/>
          </p:cNvSpPr>
          <p:nvPr>
            <p:ph type="body" sz="quarter" idx="21"/>
          </p:nvPr>
        </p:nvSpPr>
        <p:spPr>
          <a:xfrm>
            <a:off x="698500" y="5105400"/>
            <a:ext cx="11607800" cy="1456399"/>
          </a:xfrm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12" name="Titolo Testo"/>
          <p:cNvSpPr txBox="1">
            <a:spLocks noGrp="1"/>
          </p:cNvSpPr>
          <p:nvPr>
            <p:ph type="title"/>
          </p:nvPr>
        </p:nvSpPr>
        <p:spPr>
          <a:xfrm>
            <a:off x="698500" y="1854200"/>
            <a:ext cx="11609059" cy="3302000"/>
          </a:xfrm>
          <a:prstGeom prst="rect">
            <a:avLst/>
          </a:prstGeom>
        </p:spPr>
        <p:txBody>
          <a:bodyPr anchor="b"/>
          <a:lstStyle>
            <a:lvl1pPr>
              <a:defRPr sz="8200" spc="-164"/>
            </a:lvl1pPr>
          </a:lstStyle>
          <a:p>
            <a:r>
              <a:t>Titolo Testo</a:t>
            </a:r>
          </a:p>
        </p:txBody>
      </p:sp>
      <p:sp>
        <p:nvSpPr>
          <p:cNvPr id="13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8657487"/>
            <a:ext cx="11607801" cy="461062"/>
          </a:xfrm>
          <a:prstGeom prst="rect">
            <a:avLst/>
          </a:prstGeom>
        </p:spPr>
        <p:txBody>
          <a:bodyPr numCol="1" spcCol="38100" anchor="b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5867400" y="8237678"/>
            <a:ext cx="1270000" cy="1270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698500" y="3568700"/>
            <a:ext cx="11607800" cy="2617790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1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ttangolo"/>
          <p:cNvSpPr txBox="1">
            <a:spLocks noGrp="1"/>
          </p:cNvSpPr>
          <p:nvPr>
            <p:ph type="body" idx="21"/>
          </p:nvPr>
        </p:nvSpPr>
        <p:spPr>
          <a:xfrm>
            <a:off x="698500" y="999064"/>
            <a:ext cx="11607800" cy="5210917"/>
          </a:xfrm>
          <a:prstGeom prst="rect">
            <a:avLst/>
          </a:prstGeom>
        </p:spPr>
        <p:txBody>
          <a:bodyPr numCol="1" spcCol="38100" anchor="b">
            <a:noAutofit/>
          </a:bodyPr>
          <a:lstStyle/>
          <a:p>
            <a:endParaRPr/>
          </a:p>
        </p:txBody>
      </p:sp>
      <p:sp>
        <p:nvSpPr>
          <p:cNvPr id="123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6209979"/>
            <a:ext cx="11607800" cy="671805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2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ttangolo"/>
          <p:cNvSpPr txBox="1">
            <a:spLocks noGrp="1"/>
          </p:cNvSpPr>
          <p:nvPr>
            <p:ph type="body" sz="half" idx="21"/>
          </p:nvPr>
        </p:nvSpPr>
        <p:spPr>
          <a:xfrm>
            <a:off x="736600" y="3721100"/>
            <a:ext cx="11531600" cy="2324100"/>
          </a:xfrm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132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19200" y="6426200"/>
            <a:ext cx="11049000" cy="461060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3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Immagine"/>
          <p:cNvSpPr>
            <a:spLocks noGrp="1"/>
          </p:cNvSpPr>
          <p:nvPr>
            <p:ph type="pic" idx="21"/>
          </p:nvPr>
        </p:nvSpPr>
        <p:spPr>
          <a:xfrm>
            <a:off x="-2082800" y="687557"/>
            <a:ext cx="11165190" cy="837389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41" name="Immagine"/>
          <p:cNvSpPr>
            <a:spLocks noGrp="1"/>
          </p:cNvSpPr>
          <p:nvPr>
            <p:ph type="pic" sz="half" idx="22"/>
          </p:nvPr>
        </p:nvSpPr>
        <p:spPr>
          <a:xfrm>
            <a:off x="6597650" y="292100"/>
            <a:ext cx="5740400" cy="459232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42" name="Immagine"/>
          <p:cNvSpPr>
            <a:spLocks noGrp="1"/>
          </p:cNvSpPr>
          <p:nvPr>
            <p:ph type="pic" idx="23"/>
          </p:nvPr>
        </p:nvSpPr>
        <p:spPr>
          <a:xfrm>
            <a:off x="4984750" y="2749550"/>
            <a:ext cx="7937501" cy="9238276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4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Immagine"/>
          <p:cNvSpPr>
            <a:spLocks noGrp="1"/>
          </p:cNvSpPr>
          <p:nvPr>
            <p:ph type="pic" idx="21"/>
          </p:nvPr>
        </p:nvSpPr>
        <p:spPr>
          <a:xfrm>
            <a:off x="-1016000" y="-1054100"/>
            <a:ext cx="14427202" cy="1154176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51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5867400" y="8237678"/>
            <a:ext cx="1270000" cy="1270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sottotitol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olo Testo"/>
          <p:cNvSpPr txBox="1"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>
            <a:lvl1pPr algn="ctr" defTabSz="584200">
              <a:lnSpc>
                <a:spcPct val="100000"/>
              </a:lnSpc>
              <a:defRPr sz="7200" b="0" cap="all" spc="0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1pPr>
          </a:lstStyle>
          <a:p>
            <a:r>
              <a:t>Titolo Testo</a:t>
            </a:r>
          </a:p>
        </p:txBody>
      </p:sp>
      <p:sp>
        <p:nvSpPr>
          <p:cNvPr id="166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>
                <a:srgbClr val="535353"/>
              </a:buClr>
              <a:buSzTx/>
              <a:buNone/>
              <a:defRPr sz="3800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1pPr>
            <a:lvl2pPr marL="0" indent="0" algn="ctr" defTabSz="584200">
              <a:lnSpc>
                <a:spcPct val="100000"/>
              </a:lnSpc>
              <a:spcBef>
                <a:spcPts val="0"/>
              </a:spcBef>
              <a:buClr>
                <a:srgbClr val="535353"/>
              </a:buClr>
              <a:buSzTx/>
              <a:buNone/>
              <a:defRPr sz="3800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2pPr>
            <a:lvl3pPr marL="0" indent="0" algn="ctr" defTabSz="584200">
              <a:lnSpc>
                <a:spcPct val="100000"/>
              </a:lnSpc>
              <a:spcBef>
                <a:spcPts val="0"/>
              </a:spcBef>
              <a:buClr>
                <a:srgbClr val="535353"/>
              </a:buClr>
              <a:buSzTx/>
              <a:buNone/>
              <a:defRPr sz="3800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3pPr>
            <a:lvl4pPr marL="0" indent="0" algn="ctr" defTabSz="584200">
              <a:lnSpc>
                <a:spcPct val="100000"/>
              </a:lnSpc>
              <a:spcBef>
                <a:spcPts val="0"/>
              </a:spcBef>
              <a:buClr>
                <a:srgbClr val="535353"/>
              </a:buClr>
              <a:buSzTx/>
              <a:buNone/>
              <a:defRPr sz="3800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4pPr>
            <a:lvl5pPr marL="0" indent="0" algn="ctr" defTabSz="584200">
              <a:lnSpc>
                <a:spcPct val="100000"/>
              </a:lnSpc>
              <a:spcBef>
                <a:spcPts val="0"/>
              </a:spcBef>
              <a:buClr>
                <a:srgbClr val="535353"/>
              </a:buClr>
              <a:buSzTx/>
              <a:buNone/>
              <a:defRPr sz="3800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67" name="Numero diapositiva"/>
          <p:cNvSpPr>
            <a:spLocks noGrp="1"/>
          </p:cNvSpPr>
          <p:nvPr>
            <p:ph type="sldNum" sz="quarter" idx="2"/>
          </p:nvPr>
        </p:nvSpPr>
        <p:spPr>
          <a:xfrm>
            <a:off x="5861050" y="8356600"/>
            <a:ext cx="1270000" cy="1270000"/>
          </a:xfrm>
          <a:prstGeom prst="line">
            <a:avLst/>
          </a:prstGeom>
        </p:spPr>
        <p:txBody>
          <a:bodyPr/>
          <a:lstStyle>
            <a:lvl1pPr>
              <a:defRPr sz="1800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olo titolo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"/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" name="Rettangolo"/>
          <p:cNvSpPr/>
          <p:nvPr/>
        </p:nvSpPr>
        <p:spPr>
          <a:xfrm>
            <a:off x="-6928" y="1888"/>
            <a:ext cx="13018657" cy="4876805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4" name="image2.png" descr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9490" y="149170"/>
            <a:ext cx="2208781" cy="1063531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fpecorelli@unisa.it…"/>
          <p:cNvSpPr txBox="1"/>
          <p:nvPr/>
        </p:nvSpPr>
        <p:spPr>
          <a:xfrm>
            <a:off x="708161" y="8560997"/>
            <a:ext cx="4735013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 u="sng">
                <a:solidFill>
                  <a:srgbClr val="0432FF"/>
                </a:solidFill>
                <a:uFill>
                  <a:solidFill>
                    <a:srgbClr val="0432FF"/>
                  </a:solidFill>
                </a:uFill>
              </a:defRPr>
            </a:pPr>
            <a:r>
              <a:rPr>
                <a:hlinkClick r:id="rId4"/>
              </a:rPr>
              <a:t>fpecorelli@unisa.it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https://fabiano-pecorelli.github.io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@FabianoPecorel1</a:t>
            </a:r>
          </a:p>
        </p:txBody>
      </p:sp>
      <p:sp>
        <p:nvSpPr>
          <p:cNvPr id="26" name="Forma"/>
          <p:cNvSpPr/>
          <p:nvPr/>
        </p:nvSpPr>
        <p:spPr>
          <a:xfrm>
            <a:off x="285325" y="8702940"/>
            <a:ext cx="254004" cy="160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44" y="0"/>
                </a:moveTo>
                <a:lnTo>
                  <a:pt x="10803" y="12213"/>
                </a:lnTo>
                <a:lnTo>
                  <a:pt x="20856" y="0"/>
                </a:lnTo>
                <a:lnTo>
                  <a:pt x="744" y="0"/>
                </a:lnTo>
                <a:close/>
                <a:moveTo>
                  <a:pt x="0" y="157"/>
                </a:moveTo>
                <a:lnTo>
                  <a:pt x="0" y="21418"/>
                </a:lnTo>
                <a:cubicBezTo>
                  <a:pt x="0" y="21518"/>
                  <a:pt x="52" y="21600"/>
                  <a:pt x="115" y="21600"/>
                </a:cubicBezTo>
                <a:lnTo>
                  <a:pt x="21485" y="21600"/>
                </a:lnTo>
                <a:cubicBezTo>
                  <a:pt x="21548" y="21600"/>
                  <a:pt x="21600" y="21518"/>
                  <a:pt x="21600" y="21418"/>
                </a:cubicBezTo>
                <a:lnTo>
                  <a:pt x="21600" y="157"/>
                </a:lnTo>
                <a:lnTo>
                  <a:pt x="10976" y="13181"/>
                </a:lnTo>
                <a:cubicBezTo>
                  <a:pt x="10924" y="13245"/>
                  <a:pt x="10861" y="13272"/>
                  <a:pt x="10797" y="13272"/>
                </a:cubicBezTo>
                <a:cubicBezTo>
                  <a:pt x="10734" y="13272"/>
                  <a:pt x="10669" y="13233"/>
                  <a:pt x="10612" y="13170"/>
                </a:cubicBezTo>
                <a:lnTo>
                  <a:pt x="0" y="157"/>
                </a:lnTo>
                <a:close/>
              </a:path>
            </a:pathLst>
          </a:custGeom>
          <a:solidFill>
            <a:srgbClr val="000000">
              <a:alpha val="98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" name="Forma"/>
          <p:cNvSpPr/>
          <p:nvPr/>
        </p:nvSpPr>
        <p:spPr>
          <a:xfrm>
            <a:off x="285325" y="8961048"/>
            <a:ext cx="254004" cy="254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000000">
              <a:alpha val="98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8" name="image3.png" descr="image3.png"/>
          <p:cNvPicPr>
            <a:picLocks noChangeAspect="1"/>
          </p:cNvPicPr>
          <p:nvPr/>
        </p:nvPicPr>
        <p:blipFill>
          <a:blip r:embed="rId5">
            <a:alphaModFix amt="98000"/>
          </a:blip>
          <a:stretch>
            <a:fillRect/>
          </a:stretch>
        </p:blipFill>
        <p:spPr>
          <a:xfrm>
            <a:off x="285325" y="9315094"/>
            <a:ext cx="254004" cy="254003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Conference name…"/>
          <p:cNvSpPr txBox="1"/>
          <p:nvPr/>
        </p:nvSpPr>
        <p:spPr>
          <a:xfrm>
            <a:off x="7877533" y="8560997"/>
            <a:ext cx="4735016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/>
            </a:pPr>
            <a:br/>
            <a:r>
              <a:t>Conference name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Venue, year</a:t>
            </a:r>
          </a:p>
        </p:txBody>
      </p:sp>
      <p:sp>
        <p:nvSpPr>
          <p:cNvPr id="30" name="Introduction &amp; Background"/>
          <p:cNvSpPr txBox="1"/>
          <p:nvPr/>
        </p:nvSpPr>
        <p:spPr>
          <a:xfrm>
            <a:off x="237473" y="3712259"/>
            <a:ext cx="1160906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6000" b="1" spc="-119">
                <a:solidFill>
                  <a:srgbClr val="FFFFFF"/>
                </a:solidFill>
              </a:defRPr>
            </a:lvl1pPr>
          </a:lstStyle>
          <a:p>
            <a:r>
              <a:t>Introduction &amp; Background</a:t>
            </a:r>
          </a:p>
        </p:txBody>
      </p:sp>
      <p:sp>
        <p:nvSpPr>
          <p:cNvPr id="3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zione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9" name="Rettangolo"/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40" name="image2.png" descr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9490" y="149170"/>
            <a:ext cx="2208781" cy="1063531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fpecorelli@unisa.it…"/>
          <p:cNvSpPr txBox="1"/>
          <p:nvPr/>
        </p:nvSpPr>
        <p:spPr>
          <a:xfrm>
            <a:off x="708161" y="8560997"/>
            <a:ext cx="4735013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 u="sng">
                <a:solidFill>
                  <a:srgbClr val="0432FF"/>
                </a:solidFill>
                <a:uFill>
                  <a:solidFill>
                    <a:srgbClr val="0432FF"/>
                  </a:solidFill>
                </a:uFill>
              </a:defRPr>
            </a:pPr>
            <a:r>
              <a:rPr>
                <a:hlinkClick r:id="rId4"/>
              </a:rPr>
              <a:t>fpecorelli@unisa.it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https://fabiano-pecorelli.github.io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@FabianoPecorel1</a:t>
            </a:r>
          </a:p>
        </p:txBody>
      </p:sp>
      <p:sp>
        <p:nvSpPr>
          <p:cNvPr id="42" name="Forma"/>
          <p:cNvSpPr/>
          <p:nvPr/>
        </p:nvSpPr>
        <p:spPr>
          <a:xfrm>
            <a:off x="285325" y="8702940"/>
            <a:ext cx="254004" cy="160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44" y="0"/>
                </a:moveTo>
                <a:lnTo>
                  <a:pt x="10803" y="12213"/>
                </a:lnTo>
                <a:lnTo>
                  <a:pt x="20856" y="0"/>
                </a:lnTo>
                <a:lnTo>
                  <a:pt x="744" y="0"/>
                </a:lnTo>
                <a:close/>
                <a:moveTo>
                  <a:pt x="0" y="157"/>
                </a:moveTo>
                <a:lnTo>
                  <a:pt x="0" y="21418"/>
                </a:lnTo>
                <a:cubicBezTo>
                  <a:pt x="0" y="21518"/>
                  <a:pt x="52" y="21600"/>
                  <a:pt x="115" y="21600"/>
                </a:cubicBezTo>
                <a:lnTo>
                  <a:pt x="21485" y="21600"/>
                </a:lnTo>
                <a:cubicBezTo>
                  <a:pt x="21548" y="21600"/>
                  <a:pt x="21600" y="21518"/>
                  <a:pt x="21600" y="21418"/>
                </a:cubicBezTo>
                <a:lnTo>
                  <a:pt x="21600" y="157"/>
                </a:lnTo>
                <a:lnTo>
                  <a:pt x="10976" y="13181"/>
                </a:lnTo>
                <a:cubicBezTo>
                  <a:pt x="10924" y="13245"/>
                  <a:pt x="10861" y="13272"/>
                  <a:pt x="10797" y="13272"/>
                </a:cubicBezTo>
                <a:cubicBezTo>
                  <a:pt x="10734" y="13272"/>
                  <a:pt x="10669" y="13233"/>
                  <a:pt x="10612" y="13170"/>
                </a:cubicBezTo>
                <a:lnTo>
                  <a:pt x="0" y="157"/>
                </a:lnTo>
                <a:close/>
              </a:path>
            </a:pathLst>
          </a:custGeom>
          <a:solidFill>
            <a:srgbClr val="000000">
              <a:alpha val="98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3" name="Forma"/>
          <p:cNvSpPr/>
          <p:nvPr/>
        </p:nvSpPr>
        <p:spPr>
          <a:xfrm>
            <a:off x="285325" y="8961048"/>
            <a:ext cx="254004" cy="254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000000">
              <a:alpha val="98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44" name="image3.png" descr="image3.png"/>
          <p:cNvPicPr>
            <a:picLocks noChangeAspect="1"/>
          </p:cNvPicPr>
          <p:nvPr/>
        </p:nvPicPr>
        <p:blipFill>
          <a:blip r:embed="rId5">
            <a:alphaModFix amt="98000"/>
          </a:blip>
          <a:stretch>
            <a:fillRect/>
          </a:stretch>
        </p:blipFill>
        <p:spPr>
          <a:xfrm>
            <a:off x="285325" y="9315094"/>
            <a:ext cx="254004" cy="254003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Conference name…"/>
          <p:cNvSpPr txBox="1"/>
          <p:nvPr/>
        </p:nvSpPr>
        <p:spPr>
          <a:xfrm>
            <a:off x="7877533" y="8560997"/>
            <a:ext cx="4735016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/>
            </a:pPr>
            <a:br/>
            <a:r>
              <a:t>Conference name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Venue, 2021</a:t>
            </a:r>
          </a:p>
        </p:txBody>
      </p:sp>
      <p:sp>
        <p:nvSpPr>
          <p:cNvPr id="46" name="Introduction &amp; Background"/>
          <p:cNvSpPr txBox="1"/>
          <p:nvPr/>
        </p:nvSpPr>
        <p:spPr>
          <a:xfrm>
            <a:off x="118111" y="410702"/>
            <a:ext cx="11609059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t>Introduction &amp; Background</a:t>
            </a:r>
          </a:p>
        </p:txBody>
      </p:sp>
      <p:sp>
        <p:nvSpPr>
          <p:cNvPr id="4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Immagine"/>
          <p:cNvSpPr>
            <a:spLocks noGrp="1"/>
          </p:cNvSpPr>
          <p:nvPr>
            <p:ph type="pic" idx="21"/>
          </p:nvPr>
        </p:nvSpPr>
        <p:spPr>
          <a:xfrm>
            <a:off x="-376767" y="-915894"/>
            <a:ext cx="17835653" cy="10682194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55" name="Rettangolo"/>
          <p:cNvSpPr txBox="1">
            <a:spLocks noGrp="1"/>
          </p:cNvSpPr>
          <p:nvPr>
            <p:ph type="body" sz="quarter" idx="22"/>
          </p:nvPr>
        </p:nvSpPr>
        <p:spPr>
          <a:xfrm>
            <a:off x="698500" y="8432800"/>
            <a:ext cx="11607800" cy="689769"/>
          </a:xfrm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56" name="Titolo Testo"/>
          <p:cNvSpPr txBox="1">
            <a:spLocks noGrp="1"/>
          </p:cNvSpPr>
          <p:nvPr>
            <p:ph type="title"/>
          </p:nvPr>
        </p:nvSpPr>
        <p:spPr>
          <a:xfrm>
            <a:off x="698500" y="5181600"/>
            <a:ext cx="11607800" cy="3302000"/>
          </a:xfrm>
          <a:prstGeom prst="rect">
            <a:avLst/>
          </a:prstGeom>
        </p:spPr>
        <p:txBody>
          <a:bodyPr anchor="b"/>
          <a:lstStyle>
            <a:lvl1pPr>
              <a:defRPr sz="8200" spc="-164"/>
            </a:lvl1pPr>
          </a:lstStyle>
          <a:p>
            <a:r>
              <a:t>Titolo Testo</a:t>
            </a:r>
          </a:p>
        </p:txBody>
      </p:sp>
      <p:sp>
        <p:nvSpPr>
          <p:cNvPr id="57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571500"/>
            <a:ext cx="11607801" cy="461060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8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5863944" y="8237678"/>
            <a:ext cx="1270001" cy="1270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magine"/>
          <p:cNvSpPr>
            <a:spLocks noGrp="1"/>
          </p:cNvSpPr>
          <p:nvPr>
            <p:ph type="pic" idx="21"/>
          </p:nvPr>
        </p:nvSpPr>
        <p:spPr>
          <a:xfrm>
            <a:off x="5319128" y="495298"/>
            <a:ext cx="7543803" cy="878006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66" name="Titolo Testo"/>
          <p:cNvSpPr txBox="1">
            <a:spLocks noGrp="1"/>
          </p:cNvSpPr>
          <p:nvPr>
            <p:ph type="title"/>
          </p:nvPr>
        </p:nvSpPr>
        <p:spPr>
          <a:xfrm>
            <a:off x="698500" y="692533"/>
            <a:ext cx="5105400" cy="4387468"/>
          </a:xfrm>
          <a:prstGeom prst="rect">
            <a:avLst/>
          </a:prstGeom>
        </p:spPr>
        <p:txBody>
          <a:bodyPr anchor="b"/>
          <a:lstStyle/>
          <a:p>
            <a:r>
              <a:t>Titolo Testo</a:t>
            </a:r>
          </a:p>
        </p:txBody>
      </p:sp>
      <p:sp>
        <p:nvSpPr>
          <p:cNvPr id="67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5003800"/>
            <a:ext cx="5105400" cy="4044566"/>
          </a:xfrm>
          <a:prstGeom prst="rect">
            <a:avLst/>
          </a:prstGeom>
        </p:spPr>
        <p:txBody>
          <a:bodyPr numCol="1" spcCol="38100"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  <a:lvl2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2pPr>
            <a:lvl3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3pPr>
            <a:lvl4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4pPr>
            <a:lvl5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6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ttangolo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76" name="Titolo Testo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1016001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77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1412977"/>
            <a:ext cx="11607801" cy="671805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8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magine"/>
          <p:cNvSpPr>
            <a:spLocks noGrp="1"/>
          </p:cNvSpPr>
          <p:nvPr>
            <p:ph type="pic" idx="21"/>
          </p:nvPr>
        </p:nvSpPr>
        <p:spPr>
          <a:xfrm>
            <a:off x="6172200" y="596900"/>
            <a:ext cx="6448427" cy="859790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94" name="Rettangolo"/>
          <p:cNvSpPr txBox="1">
            <a:spLocks noGrp="1"/>
          </p:cNvSpPr>
          <p:nvPr>
            <p:ph type="body" sz="half" idx="22"/>
          </p:nvPr>
        </p:nvSpPr>
        <p:spPr>
          <a:xfrm>
            <a:off x="698500" y="3480196"/>
            <a:ext cx="5105400" cy="5593163"/>
          </a:xfrm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95" name="Titolo Testo"/>
          <p:cNvSpPr txBox="1">
            <a:spLocks noGrp="1"/>
          </p:cNvSpPr>
          <p:nvPr>
            <p:ph type="title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96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1412977"/>
            <a:ext cx="5105400" cy="671805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9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ttangolo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105" name="Titolo Testo"/>
          <p:cNvSpPr txBox="1">
            <a:spLocks noGrp="1"/>
          </p:cNvSpPr>
          <p:nvPr>
            <p:ph type="title"/>
          </p:nvPr>
        </p:nvSpPr>
        <p:spPr>
          <a:xfrm>
            <a:off x="698500" y="444500"/>
            <a:ext cx="11607800" cy="1016000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106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1409700"/>
            <a:ext cx="11607801" cy="671803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0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 livello uno…"/>
          <p:cNvSpPr txBox="1">
            <a:spLocks noGrp="1"/>
          </p:cNvSpPr>
          <p:nvPr>
            <p:ph type="body" idx="1"/>
          </p:nvPr>
        </p:nvSpPr>
        <p:spPr>
          <a:xfrm>
            <a:off x="698500" y="2959100"/>
            <a:ext cx="11607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589358">
            <a:normAutofit/>
          </a:bodyPr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" name="Titolo Testo"/>
          <p:cNvSpPr txBox="1">
            <a:spLocks noGrp="1"/>
          </p:cNvSpPr>
          <p:nvPr>
            <p:ph type="title"/>
          </p:nvPr>
        </p:nvSpPr>
        <p:spPr>
          <a:xfrm>
            <a:off x="1948462" y="1950720"/>
            <a:ext cx="10403841" cy="1008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Titolo Testo</a:t>
            </a:r>
          </a:p>
        </p:txBody>
      </p:sp>
      <p:sp>
        <p:nvSpPr>
          <p:cNvPr id="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5864012" y="8237678"/>
            <a:ext cx="1270001" cy="1270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3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381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762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143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1524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1905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2286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2667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3048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3429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agliardeNicolapio" TargetMode="External"/><Relationship Id="rId13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hyperlink" Target="mailto:email@studenti.unisa.it" TargetMode="External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n.gagliarde@studenti.unisa.it" TargetMode="External"/><Relationship Id="rId11" Type="http://schemas.openxmlformats.org/officeDocument/2006/relationships/image" Target="../media/image8.png"/><Relationship Id="rId5" Type="http://schemas.openxmlformats.org/officeDocument/2006/relationships/image" Target="../media/image6.tif"/><Relationship Id="rId10" Type="http://schemas.openxmlformats.org/officeDocument/2006/relationships/image" Target="../media/image7.png"/><Relationship Id="rId4" Type="http://schemas.openxmlformats.org/officeDocument/2006/relationships/image" Target="../media/image5.tif"/><Relationship Id="rId9" Type="http://schemas.openxmlformats.org/officeDocument/2006/relationships/hyperlink" Target="http://www.linkedin.com/in/nicolapio-gagliarde-75209018b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7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6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7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6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8.jpe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8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8.jpe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9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8.jpe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9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8.jpe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9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9.jpe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1.jp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20.jp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20.jp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21.jp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21.jp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21.jp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chart" Target="../charts/chart1.xml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25.png"/><Relationship Id="rId3" Type="http://schemas.openxmlformats.org/officeDocument/2006/relationships/hyperlink" Target="mailto:n.gagliarde@studenti.unisa.it" TargetMode="External"/><Relationship Id="rId7" Type="http://schemas.openxmlformats.org/officeDocument/2006/relationships/image" Target="../media/image7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www.linkedin.com/in/nicolapio-gagliarde-75209018b/" TargetMode="External"/><Relationship Id="rId11" Type="http://schemas.openxmlformats.org/officeDocument/2006/relationships/image" Target="../media/image23.png"/><Relationship Id="rId5" Type="http://schemas.openxmlformats.org/officeDocument/2006/relationships/hyperlink" Target="https://github.com/GagliardeNicolapio" TargetMode="External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hyperlink" Target="mailto:email@studenti.unisa.it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1.jp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4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1.jp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6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7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6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7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6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email@studenti.unisa.it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7.png"/><Relationship Id="rId2" Type="http://schemas.openxmlformats.org/officeDocument/2006/relationships/hyperlink" Target="mailto:n.gagliarde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6.png"/><Relationship Id="rId5" Type="http://schemas.openxmlformats.org/officeDocument/2006/relationships/hyperlink" Target="http://www.linkedin.com/in/nicolapio-gagliarde-75209018b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github.com/GagliardeNicolapio" TargetMode="Externa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ettangolo"/>
          <p:cNvSpPr/>
          <p:nvPr/>
        </p:nvSpPr>
        <p:spPr>
          <a:xfrm>
            <a:off x="-6928" y="8409837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7" name="Rettangolo"/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8" name="Titolo tesi"/>
          <p:cNvSpPr txBox="1">
            <a:spLocks noGrp="1"/>
          </p:cNvSpPr>
          <p:nvPr>
            <p:ph type="title"/>
          </p:nvPr>
        </p:nvSpPr>
        <p:spPr>
          <a:xfrm>
            <a:off x="641852" y="3604864"/>
            <a:ext cx="11713064" cy="157378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>
              <a:defRPr spc="-199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 </a:t>
            </a:r>
            <a:r>
              <a:rPr lang="it-IT" sz="6700" dirty="0">
                <a:latin typeface="+mj-lt"/>
              </a:rPr>
              <a:t>Single e Cross-layer Detection di Siti Web Malevoli: Un Confronto Empirico</a:t>
            </a:r>
            <a:endParaRPr sz="6700" dirty="0">
              <a:latin typeface="+mj-lt"/>
            </a:endParaRPr>
          </a:p>
        </p:txBody>
      </p:sp>
      <p:pic>
        <p:nvPicPr>
          <p:cNvPr id="209" name="image2.png" descr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2" name="Raggruppa"/>
          <p:cNvGrpSpPr/>
          <p:nvPr/>
        </p:nvGrpSpPr>
        <p:grpSpPr>
          <a:xfrm>
            <a:off x="602224" y="170717"/>
            <a:ext cx="1020435" cy="1020436"/>
            <a:chOff x="0" y="0"/>
            <a:chExt cx="1020434" cy="1020434"/>
          </a:xfrm>
        </p:grpSpPr>
        <p:sp>
          <p:nvSpPr>
            <p:cNvPr id="210" name="Cerchio"/>
            <p:cNvSpPr/>
            <p:nvPr/>
          </p:nvSpPr>
          <p:spPr>
            <a:xfrm>
              <a:off x="0" y="0"/>
              <a:ext cx="1020435" cy="10204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11" name="image2.tif" descr="image2.ti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40" y="2139"/>
              <a:ext cx="1016153" cy="10161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3" name="Nome Cognome Mat.:  xxxxxxxxx"/>
          <p:cNvSpPr txBox="1"/>
          <p:nvPr/>
        </p:nvSpPr>
        <p:spPr>
          <a:xfrm>
            <a:off x="6888740" y="6858268"/>
            <a:ext cx="5537024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34190">
              <a:lnSpc>
                <a:spcPct val="100000"/>
              </a:lnSpc>
              <a:spcBef>
                <a:spcPts val="0"/>
              </a:spcBef>
              <a:defRPr sz="29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/>
              <a:t>Nicolapio</a:t>
            </a:r>
            <a:r>
              <a:rPr dirty="0"/>
              <a:t> </a:t>
            </a:r>
            <a:r>
              <a:rPr lang="it-IT" dirty="0"/>
              <a:t>Gagliarde</a:t>
            </a:r>
            <a:br>
              <a:rPr dirty="0"/>
            </a:br>
            <a:r>
              <a:rPr dirty="0"/>
              <a:t>Mat.:  </a:t>
            </a:r>
            <a:r>
              <a:rPr lang="it-IT" dirty="0"/>
              <a:t>0512106980</a:t>
            </a:r>
            <a:endParaRPr dirty="0"/>
          </a:p>
        </p:txBody>
      </p:sp>
      <p:grpSp>
        <p:nvGrpSpPr>
          <p:cNvPr id="216" name="Raggruppa"/>
          <p:cNvGrpSpPr/>
          <p:nvPr/>
        </p:nvGrpSpPr>
        <p:grpSpPr>
          <a:xfrm>
            <a:off x="1837439" y="116347"/>
            <a:ext cx="1083420" cy="1129176"/>
            <a:chOff x="0" y="0"/>
            <a:chExt cx="1083419" cy="1129175"/>
          </a:xfrm>
        </p:grpSpPr>
        <p:sp>
          <p:nvSpPr>
            <p:cNvPr id="214" name="Ovale"/>
            <p:cNvSpPr/>
            <p:nvPr/>
          </p:nvSpPr>
          <p:spPr>
            <a:xfrm>
              <a:off x="49466" y="66770"/>
              <a:ext cx="1006820" cy="99563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15" name="image1.tif" descr="image1.tif"/>
            <p:cNvPicPr>
              <a:picLocks noChangeAspect="1"/>
            </p:cNvPicPr>
            <p:nvPr/>
          </p:nvPicPr>
          <p:blipFill>
            <a:blip r:embed="rId5"/>
            <a:srcRect l="19293" r="24200" b="37033"/>
            <a:stretch>
              <a:fillRect/>
            </a:stretch>
          </p:blipFill>
          <p:spPr>
            <a:xfrm>
              <a:off x="0" y="0"/>
              <a:ext cx="1083420" cy="11291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7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6"/>
              </a:rPr>
              <a:t>n.gagliarde</a:t>
            </a:r>
            <a:r>
              <a:rPr dirty="0">
                <a:hlinkClick r:id="rId6"/>
              </a:rPr>
              <a:t>@studenti.unisa.it</a:t>
            </a:r>
            <a:endParaRPr dirty="0">
              <a:hlinkClick r:id="rId7"/>
            </a:endParaRP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8"/>
              </a:rPr>
              <a:t>https://github.com/GagliardeNicolapio</a:t>
            </a:r>
            <a:endParaRPr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9"/>
              </a:rPr>
              <a:t>https://www.linkedin.com/in/nicolapio-gagliarde-75209018b/</a:t>
            </a:r>
            <a:endParaRPr dirty="0"/>
          </a:p>
        </p:txBody>
      </p:sp>
      <p:pic>
        <p:nvPicPr>
          <p:cNvPr id="218" name="world-wide-web.png" descr="world-wide-web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1852" y="8952151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email.png" descr="email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1852" y="8613979"/>
            <a:ext cx="254001" cy="25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Prof. Nome Cognome…"/>
          <p:cNvSpPr txBox="1"/>
          <p:nvPr/>
        </p:nvSpPr>
        <p:spPr>
          <a:xfrm>
            <a:off x="575334" y="7081406"/>
            <a:ext cx="5537024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534190">
              <a:lnSpc>
                <a:spcPct val="100000"/>
              </a:lnSpc>
              <a:spcBef>
                <a:spcPts val="0"/>
              </a:spcBef>
              <a:defRPr sz="29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Prof. </a:t>
            </a:r>
            <a:r>
              <a:rPr lang="it-IT" dirty="0"/>
              <a:t>Fabio</a:t>
            </a:r>
            <a:r>
              <a:rPr dirty="0"/>
              <a:t> </a:t>
            </a:r>
            <a:r>
              <a:rPr lang="it-IT" dirty="0"/>
              <a:t>Palomba</a:t>
            </a:r>
            <a:endParaRPr dirty="0"/>
          </a:p>
        </p:txBody>
      </p:sp>
      <p:sp>
        <p:nvSpPr>
          <p:cNvPr id="223" name="Corso di Laurea (Magistrale) in Informatica"/>
          <p:cNvSpPr txBox="1"/>
          <p:nvPr/>
        </p:nvSpPr>
        <p:spPr>
          <a:xfrm>
            <a:off x="2376032" y="1530558"/>
            <a:ext cx="8252736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34190">
              <a:lnSpc>
                <a:spcPct val="10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dirty="0"/>
              <a:t>Corso di Laurea in Informatica</a:t>
            </a:r>
          </a:p>
        </p:txBody>
      </p:sp>
      <p:pic>
        <p:nvPicPr>
          <p:cNvPr id="224" name="linkedin(1).png" descr="linkedin(1)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7920CD3C-937D-0216-5CE0-D7CCDBE79BA7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174" y="8518280"/>
            <a:ext cx="1121742" cy="112174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Alcune soluzioni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414731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degli URL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1943149" y="4067503"/>
            <a:ext cx="4709621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dei redirect e delle risorse richieste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249BC9-C917-BBE9-8DD2-F31BA0E71A7C}"/>
              </a:ext>
            </a:extLst>
          </p:cNvPr>
          <p:cNvSpPr txBox="1"/>
          <p:nvPr/>
        </p:nvSpPr>
        <p:spPr>
          <a:xfrm>
            <a:off x="1943149" y="6284871"/>
            <a:ext cx="547138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della pagina web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83D812A-1927-9C03-6B51-09423B0A512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2733396"/>
            <a:ext cx="865629" cy="86562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7F08371C-0F53-EAE1-FDD9-16875EFC6E1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57" y="4568803"/>
            <a:ext cx="865629" cy="86562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E9F3A99-70D1-DBE7-51A9-0C71B2528C79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6457488"/>
            <a:ext cx="928459" cy="928459"/>
          </a:xfrm>
          <a:prstGeom prst="rect">
            <a:avLst/>
          </a:prstGeom>
        </p:spPr>
      </p:pic>
      <p:sp>
        <p:nvSpPr>
          <p:cNvPr id="2" name="Freccia a destra 1">
            <a:extLst>
              <a:ext uri="{FF2B5EF4-FFF2-40B4-BE49-F238E27FC236}">
                <a16:creationId xmlns:a16="http://schemas.microsoft.com/office/drawing/2014/main" id="{94D24D20-0CB5-5628-02A3-DF59104C447C}"/>
              </a:ext>
            </a:extLst>
          </p:cNvPr>
          <p:cNvSpPr/>
          <p:nvPr/>
        </p:nvSpPr>
        <p:spPr>
          <a:xfrm>
            <a:off x="5056910" y="2878960"/>
            <a:ext cx="2668223" cy="464230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8" name="Freccia a destra 7">
            <a:extLst>
              <a:ext uri="{FF2B5EF4-FFF2-40B4-BE49-F238E27FC236}">
                <a16:creationId xmlns:a16="http://schemas.microsoft.com/office/drawing/2014/main" id="{8FC1779A-E5E4-8CDA-0931-7D34145C1EFD}"/>
              </a:ext>
            </a:extLst>
          </p:cNvPr>
          <p:cNvSpPr/>
          <p:nvPr/>
        </p:nvSpPr>
        <p:spPr>
          <a:xfrm>
            <a:off x="6502400" y="4538863"/>
            <a:ext cx="1222733" cy="464230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124074F-4F7B-2320-E267-9F543339A5A8}"/>
              </a:ext>
            </a:extLst>
          </p:cNvPr>
          <p:cNvSpPr txBox="1"/>
          <p:nvPr/>
        </p:nvSpPr>
        <p:spPr>
          <a:xfrm>
            <a:off x="8200576" y="1307298"/>
            <a:ext cx="4259050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Potrebbero fallire con: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00A955C-FA65-75FE-32B0-1A99451EF6B5}"/>
              </a:ext>
            </a:extLst>
          </p:cNvPr>
          <p:cNvSpPr txBox="1"/>
          <p:nvPr/>
        </p:nvSpPr>
        <p:spPr>
          <a:xfrm>
            <a:off x="8239085" y="2206981"/>
            <a:ext cx="4023522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Indirizzi corti o troppo simili a URL benevoli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65E4AE3-0624-3081-1FD8-8AE71F4FB333}"/>
              </a:ext>
            </a:extLst>
          </p:cNvPr>
          <p:cNvSpPr txBox="1"/>
          <p:nvPr/>
        </p:nvSpPr>
        <p:spPr>
          <a:xfrm>
            <a:off x="8239085" y="4154381"/>
            <a:ext cx="4023522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Siti creati con i CMS</a:t>
            </a:r>
          </a:p>
        </p:txBody>
      </p:sp>
    </p:spTree>
    <p:extLst>
      <p:ext uri="{BB962C8B-B14F-4D97-AF65-F5344CB8AC3E}">
        <p14:creationId xmlns:p14="http://schemas.microsoft.com/office/powerpoint/2010/main" val="328457361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Alcune soluzioni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414731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degli URL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1943149" y="4067503"/>
            <a:ext cx="4709621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dei redirect e delle risorse richieste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249BC9-C917-BBE9-8DD2-F31BA0E71A7C}"/>
              </a:ext>
            </a:extLst>
          </p:cNvPr>
          <p:cNvSpPr txBox="1"/>
          <p:nvPr/>
        </p:nvSpPr>
        <p:spPr>
          <a:xfrm>
            <a:off x="1943149" y="6284871"/>
            <a:ext cx="547138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della pagina web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83D812A-1927-9C03-6B51-09423B0A512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2733396"/>
            <a:ext cx="865629" cy="86562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7F08371C-0F53-EAE1-FDD9-16875EFC6E1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57" y="4568803"/>
            <a:ext cx="865629" cy="86562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E9F3A99-70D1-DBE7-51A9-0C71B2528C79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6457488"/>
            <a:ext cx="928459" cy="928459"/>
          </a:xfrm>
          <a:prstGeom prst="rect">
            <a:avLst/>
          </a:prstGeom>
        </p:spPr>
      </p:pic>
      <p:sp>
        <p:nvSpPr>
          <p:cNvPr id="2" name="Freccia a destra 1">
            <a:extLst>
              <a:ext uri="{FF2B5EF4-FFF2-40B4-BE49-F238E27FC236}">
                <a16:creationId xmlns:a16="http://schemas.microsoft.com/office/drawing/2014/main" id="{94D24D20-0CB5-5628-02A3-DF59104C447C}"/>
              </a:ext>
            </a:extLst>
          </p:cNvPr>
          <p:cNvSpPr/>
          <p:nvPr/>
        </p:nvSpPr>
        <p:spPr>
          <a:xfrm>
            <a:off x="5056910" y="2878960"/>
            <a:ext cx="2668223" cy="464230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8" name="Freccia a destra 7">
            <a:extLst>
              <a:ext uri="{FF2B5EF4-FFF2-40B4-BE49-F238E27FC236}">
                <a16:creationId xmlns:a16="http://schemas.microsoft.com/office/drawing/2014/main" id="{8FC1779A-E5E4-8CDA-0931-7D34145C1EFD}"/>
              </a:ext>
            </a:extLst>
          </p:cNvPr>
          <p:cNvSpPr/>
          <p:nvPr/>
        </p:nvSpPr>
        <p:spPr>
          <a:xfrm>
            <a:off x="6502400" y="4538863"/>
            <a:ext cx="1222733" cy="464230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27698E28-85C0-3415-A312-354DB4B50A49}"/>
              </a:ext>
            </a:extLst>
          </p:cNvPr>
          <p:cNvSpPr/>
          <p:nvPr/>
        </p:nvSpPr>
        <p:spPr>
          <a:xfrm>
            <a:off x="6361594" y="6707702"/>
            <a:ext cx="1363539" cy="464230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124074F-4F7B-2320-E267-9F543339A5A8}"/>
              </a:ext>
            </a:extLst>
          </p:cNvPr>
          <p:cNvSpPr txBox="1"/>
          <p:nvPr/>
        </p:nvSpPr>
        <p:spPr>
          <a:xfrm>
            <a:off x="8200576" y="1307298"/>
            <a:ext cx="4259050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Potrebbero fallire con: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00A955C-FA65-75FE-32B0-1A99451EF6B5}"/>
              </a:ext>
            </a:extLst>
          </p:cNvPr>
          <p:cNvSpPr txBox="1"/>
          <p:nvPr/>
        </p:nvSpPr>
        <p:spPr>
          <a:xfrm>
            <a:off x="8239085" y="2206981"/>
            <a:ext cx="4023522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Indirizzi corti o troppo simili a URL benevoli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65E4AE3-0624-3081-1FD8-8AE71F4FB333}"/>
              </a:ext>
            </a:extLst>
          </p:cNvPr>
          <p:cNvSpPr txBox="1"/>
          <p:nvPr/>
        </p:nvSpPr>
        <p:spPr>
          <a:xfrm>
            <a:off x="8239085" y="4154381"/>
            <a:ext cx="4023522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Siti creati con i CMS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3A4CB29-8B02-6C4B-3E36-54591C9CDF94}"/>
              </a:ext>
            </a:extLst>
          </p:cNvPr>
          <p:cNvSpPr txBox="1"/>
          <p:nvPr/>
        </p:nvSpPr>
        <p:spPr>
          <a:xfrm>
            <a:off x="8239085" y="5573214"/>
            <a:ext cx="4023522" cy="21749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Siti creati con un interfaccia clonata e tecniche di offuscamento</a:t>
            </a:r>
          </a:p>
        </p:txBody>
      </p:sp>
    </p:spTree>
    <p:extLst>
      <p:ext uri="{BB962C8B-B14F-4D97-AF65-F5344CB8AC3E}">
        <p14:creationId xmlns:p14="http://schemas.microsoft.com/office/powerpoint/2010/main" val="230933105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Single e Cross-layer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Ovale 17">
            <a:extLst>
              <a:ext uri="{FF2B5EF4-FFF2-40B4-BE49-F238E27FC236}">
                <a16:creationId xmlns:a16="http://schemas.microsoft.com/office/drawing/2014/main" id="{937B6787-03B5-B2C7-31B9-03CEF5BC1A89}"/>
              </a:ext>
            </a:extLst>
          </p:cNvPr>
          <p:cNvSpPr/>
          <p:nvPr/>
        </p:nvSpPr>
        <p:spPr>
          <a:xfrm>
            <a:off x="1966837" y="3692575"/>
            <a:ext cx="4140824" cy="225829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E76DB195-F0AA-B94D-A92C-ECD2D3D9AA35}"/>
              </a:ext>
            </a:extLst>
          </p:cNvPr>
          <p:cNvSpPr txBox="1"/>
          <p:nvPr/>
        </p:nvSpPr>
        <p:spPr>
          <a:xfrm flipH="1">
            <a:off x="2958045" y="4080641"/>
            <a:ext cx="3545075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/>
              <a:t>Livello rete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CBE698-CE6E-4055-2D55-AF125D831337}"/>
              </a:ext>
            </a:extLst>
          </p:cNvPr>
          <p:cNvSpPr txBox="1"/>
          <p:nvPr/>
        </p:nvSpPr>
        <p:spPr>
          <a:xfrm flipH="1">
            <a:off x="3023923" y="4544871"/>
            <a:ext cx="2026653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Single-layer</a:t>
            </a:r>
          </a:p>
        </p:txBody>
      </p:sp>
    </p:spTree>
    <p:extLst>
      <p:ext uri="{BB962C8B-B14F-4D97-AF65-F5344CB8AC3E}">
        <p14:creationId xmlns:p14="http://schemas.microsoft.com/office/powerpoint/2010/main" val="157412009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Single e Cross-layer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Ovale 14">
            <a:extLst>
              <a:ext uri="{FF2B5EF4-FFF2-40B4-BE49-F238E27FC236}">
                <a16:creationId xmlns:a16="http://schemas.microsoft.com/office/drawing/2014/main" id="{335D6157-59D0-CA26-1D06-56A9B463489B}"/>
              </a:ext>
            </a:extLst>
          </p:cNvPr>
          <p:cNvSpPr/>
          <p:nvPr/>
        </p:nvSpPr>
        <p:spPr>
          <a:xfrm>
            <a:off x="6835163" y="3692575"/>
            <a:ext cx="4140824" cy="225829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50500EE-B3F4-DCF3-93E5-68CF19090A01}"/>
              </a:ext>
            </a:extLst>
          </p:cNvPr>
          <p:cNvSpPr txBox="1"/>
          <p:nvPr/>
        </p:nvSpPr>
        <p:spPr>
          <a:xfrm flipH="1">
            <a:off x="7164746" y="4017612"/>
            <a:ext cx="3545075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/>
              <a:t>Livello applicazione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05028B4-1BFC-244D-2583-FEE42A820CBC}"/>
              </a:ext>
            </a:extLst>
          </p:cNvPr>
          <p:cNvSpPr txBox="1"/>
          <p:nvPr/>
        </p:nvSpPr>
        <p:spPr>
          <a:xfrm flipH="1">
            <a:off x="7892249" y="4544871"/>
            <a:ext cx="2026653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Single-layer</a:t>
            </a: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937B6787-03B5-B2C7-31B9-03CEF5BC1A89}"/>
              </a:ext>
            </a:extLst>
          </p:cNvPr>
          <p:cNvSpPr/>
          <p:nvPr/>
        </p:nvSpPr>
        <p:spPr>
          <a:xfrm>
            <a:off x="1966837" y="3692575"/>
            <a:ext cx="4140824" cy="225829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E76DB195-F0AA-B94D-A92C-ECD2D3D9AA35}"/>
              </a:ext>
            </a:extLst>
          </p:cNvPr>
          <p:cNvSpPr txBox="1"/>
          <p:nvPr/>
        </p:nvSpPr>
        <p:spPr>
          <a:xfrm flipH="1">
            <a:off x="2958045" y="4080641"/>
            <a:ext cx="3545075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/>
              <a:t>Livello rete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CBE698-CE6E-4055-2D55-AF125D831337}"/>
              </a:ext>
            </a:extLst>
          </p:cNvPr>
          <p:cNvSpPr txBox="1"/>
          <p:nvPr/>
        </p:nvSpPr>
        <p:spPr>
          <a:xfrm flipH="1">
            <a:off x="3023923" y="4544871"/>
            <a:ext cx="2026653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Single-layer</a:t>
            </a:r>
          </a:p>
        </p:txBody>
      </p:sp>
    </p:spTree>
    <p:extLst>
      <p:ext uri="{BB962C8B-B14F-4D97-AF65-F5344CB8AC3E}">
        <p14:creationId xmlns:p14="http://schemas.microsoft.com/office/powerpoint/2010/main" val="302581580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e 20">
            <a:extLst>
              <a:ext uri="{FF2B5EF4-FFF2-40B4-BE49-F238E27FC236}">
                <a16:creationId xmlns:a16="http://schemas.microsoft.com/office/drawing/2014/main" id="{C2A3DB13-64A7-BFF0-CD0A-3289D451F598}"/>
              </a:ext>
            </a:extLst>
          </p:cNvPr>
          <p:cNvSpPr/>
          <p:nvPr/>
        </p:nvSpPr>
        <p:spPr>
          <a:xfrm>
            <a:off x="1126578" y="1960418"/>
            <a:ext cx="10751643" cy="5832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Single e Cross-layer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Ovale 14">
            <a:extLst>
              <a:ext uri="{FF2B5EF4-FFF2-40B4-BE49-F238E27FC236}">
                <a16:creationId xmlns:a16="http://schemas.microsoft.com/office/drawing/2014/main" id="{335D6157-59D0-CA26-1D06-56A9B463489B}"/>
              </a:ext>
            </a:extLst>
          </p:cNvPr>
          <p:cNvSpPr/>
          <p:nvPr/>
        </p:nvSpPr>
        <p:spPr>
          <a:xfrm>
            <a:off x="6835163" y="3692575"/>
            <a:ext cx="4140824" cy="225829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50500EE-B3F4-DCF3-93E5-68CF19090A01}"/>
              </a:ext>
            </a:extLst>
          </p:cNvPr>
          <p:cNvSpPr txBox="1"/>
          <p:nvPr/>
        </p:nvSpPr>
        <p:spPr>
          <a:xfrm flipH="1">
            <a:off x="7164746" y="4017612"/>
            <a:ext cx="3545075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/>
              <a:t>Livello applicazione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05028B4-1BFC-244D-2583-FEE42A820CBC}"/>
              </a:ext>
            </a:extLst>
          </p:cNvPr>
          <p:cNvSpPr txBox="1"/>
          <p:nvPr/>
        </p:nvSpPr>
        <p:spPr>
          <a:xfrm flipH="1">
            <a:off x="7892249" y="4544871"/>
            <a:ext cx="2026653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Single-layer</a:t>
            </a: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937B6787-03B5-B2C7-31B9-03CEF5BC1A89}"/>
              </a:ext>
            </a:extLst>
          </p:cNvPr>
          <p:cNvSpPr/>
          <p:nvPr/>
        </p:nvSpPr>
        <p:spPr>
          <a:xfrm>
            <a:off x="1966837" y="3692575"/>
            <a:ext cx="4140824" cy="225829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E76DB195-F0AA-B94D-A92C-ECD2D3D9AA35}"/>
              </a:ext>
            </a:extLst>
          </p:cNvPr>
          <p:cNvSpPr txBox="1"/>
          <p:nvPr/>
        </p:nvSpPr>
        <p:spPr>
          <a:xfrm flipH="1">
            <a:off x="2958045" y="4080641"/>
            <a:ext cx="3545075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/>
              <a:t>Livello rete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CBE698-CE6E-4055-2D55-AF125D831337}"/>
              </a:ext>
            </a:extLst>
          </p:cNvPr>
          <p:cNvSpPr txBox="1"/>
          <p:nvPr/>
        </p:nvSpPr>
        <p:spPr>
          <a:xfrm flipH="1">
            <a:off x="3023923" y="4544871"/>
            <a:ext cx="2026653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Single-layer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34053747-30B1-8A3C-8D6A-CAD3494AC187}"/>
              </a:ext>
            </a:extLst>
          </p:cNvPr>
          <p:cNvSpPr txBox="1"/>
          <p:nvPr/>
        </p:nvSpPr>
        <p:spPr>
          <a:xfrm flipH="1">
            <a:off x="5413473" y="2137368"/>
            <a:ext cx="2177852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/>
              <a:t>Cross-layer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7663888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390335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Lo scopo e le differenze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4465978-E047-CE65-7BA7-3C0BD96E16B0}"/>
                  </a:ext>
                </a:extLst>
              </p:cNvPr>
              <p:cNvSpPr txBox="1"/>
              <p:nvPr/>
            </p:nvSpPr>
            <p:spPr>
              <a:xfrm>
                <a:off x="641852" y="2123293"/>
                <a:ext cx="5733547" cy="17594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1733930" rtl="0" fontAlgn="auto" latinLnBrk="0" hangingPunct="0">
                  <a:lnSpc>
                    <a:spcPct val="90000"/>
                  </a:lnSpc>
                  <a:spcBef>
                    <a:spcPts val="3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000" b="1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Lo scopo:</a:t>
                </a:r>
                <a:r>
                  <a:rPr kumimoji="0" lang="it-IT" sz="3000" b="0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 confrontare i risultati ottenuti</a:t>
                </a:r>
                <a:r>
                  <a:rPr kumimoji="0" lang="it-IT" sz="3000" b="0" i="0" u="none" strike="noStrike" cap="none" spc="0" normalizeH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 </a:t>
                </a:r>
                <a:r>
                  <a:rPr kumimoji="0" lang="it-IT" sz="3000" b="0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con i risultati di Xu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</m:ctrlPr>
                      </m:sSupPr>
                      <m:e>
                        <m: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  <m:t>[2014]</m:t>
                        </m:r>
                      </m:e>
                      <m:sup>
                        <m: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  <m:t>1</m:t>
                        </m:r>
                      </m:sup>
                    </m:sSup>
                  </m:oMath>
                </a14:m>
                <a:endParaRPr kumimoji="0" lang="it-IT" sz="30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Helvetica"/>
                  <a:ea typeface="Helvetica"/>
                  <a:cs typeface="Helvetica"/>
                  <a:sym typeface="Helvetica"/>
                </a:endParaRPr>
              </a:p>
            </p:txBody>
          </p:sp>
        </mc:Choice>
        <mc:Fallback xmlns="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4465978-E047-CE65-7BA7-3C0BD96E16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852" y="2123293"/>
                <a:ext cx="5733547" cy="1759456"/>
              </a:xfrm>
              <a:prstGeom prst="rect">
                <a:avLst/>
              </a:prstGeom>
              <a:blipFill>
                <a:blip r:embed="rId10"/>
                <a:stretch>
                  <a:fillRect l="-3188" r="-213" b="-10035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7A8DCF3E-CB31-D768-8488-E56E8EE2D4D0}"/>
              </a:ext>
            </a:extLst>
          </p:cNvPr>
          <p:cNvSpPr txBox="1"/>
          <p:nvPr/>
        </p:nvSpPr>
        <p:spPr>
          <a:xfrm flipH="1">
            <a:off x="641852" y="7447746"/>
            <a:ext cx="5343313" cy="9561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</a:rPr>
              <a:t>1 Li Xu. Detecting and characterizing malicious websites. The University of Texas at San Antonio, 2014.</a:t>
            </a:r>
            <a:endParaRPr kumimoji="0" lang="it-IT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7" name="Input manuale 6">
            <a:extLst>
              <a:ext uri="{FF2B5EF4-FFF2-40B4-BE49-F238E27FC236}">
                <a16:creationId xmlns:a16="http://schemas.microsoft.com/office/drawing/2014/main" id="{216B0723-940B-C54F-3499-E8C38CA4ECB0}"/>
              </a:ext>
            </a:extLst>
          </p:cNvPr>
          <p:cNvSpPr/>
          <p:nvPr/>
        </p:nvSpPr>
        <p:spPr>
          <a:xfrm rot="16200000">
            <a:off x="6178761" y="1582960"/>
            <a:ext cx="7070607" cy="6581477"/>
          </a:xfrm>
          <a:prstGeom prst="flowChartManualInput">
            <a:avLst/>
          </a:prstGeom>
          <a:blipFill dpi="0"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41950259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390335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Lo scopo e le differenze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4465978-E047-CE65-7BA7-3C0BD96E16B0}"/>
                  </a:ext>
                </a:extLst>
              </p:cNvPr>
              <p:cNvSpPr txBox="1"/>
              <p:nvPr/>
            </p:nvSpPr>
            <p:spPr>
              <a:xfrm>
                <a:off x="641852" y="2123293"/>
                <a:ext cx="5733547" cy="17594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1733930" rtl="0" fontAlgn="auto" latinLnBrk="0" hangingPunct="0">
                  <a:lnSpc>
                    <a:spcPct val="90000"/>
                  </a:lnSpc>
                  <a:spcBef>
                    <a:spcPts val="3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000" b="1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Lo scopo:</a:t>
                </a:r>
                <a:r>
                  <a:rPr kumimoji="0" lang="it-IT" sz="3000" b="0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 confrontare i risultati ottenuti</a:t>
                </a:r>
                <a:r>
                  <a:rPr kumimoji="0" lang="it-IT" sz="3000" b="0" i="0" u="none" strike="noStrike" cap="none" spc="0" normalizeH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 </a:t>
                </a:r>
                <a:r>
                  <a:rPr kumimoji="0" lang="it-IT" sz="3000" b="0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con i risultati di Xu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</m:ctrlPr>
                      </m:sSupPr>
                      <m:e>
                        <m: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  <m:t>[2014]</m:t>
                        </m:r>
                      </m:e>
                      <m:sup>
                        <m: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  <m:t>1</m:t>
                        </m:r>
                      </m:sup>
                    </m:sSup>
                  </m:oMath>
                </a14:m>
                <a:endParaRPr kumimoji="0" lang="it-IT" sz="30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Helvetica"/>
                  <a:ea typeface="Helvetica"/>
                  <a:cs typeface="Helvetica"/>
                  <a:sym typeface="Helvetica"/>
                </a:endParaRPr>
              </a:p>
            </p:txBody>
          </p:sp>
        </mc:Choice>
        <mc:Fallback xmlns="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4465978-E047-CE65-7BA7-3C0BD96E16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852" y="2123293"/>
                <a:ext cx="5733547" cy="1759456"/>
              </a:xfrm>
              <a:prstGeom prst="rect">
                <a:avLst/>
              </a:prstGeom>
              <a:blipFill>
                <a:blip r:embed="rId10"/>
                <a:stretch>
                  <a:fillRect l="-3188" r="-213" b="-10035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7A8DCF3E-CB31-D768-8488-E56E8EE2D4D0}"/>
              </a:ext>
            </a:extLst>
          </p:cNvPr>
          <p:cNvSpPr txBox="1"/>
          <p:nvPr/>
        </p:nvSpPr>
        <p:spPr>
          <a:xfrm flipH="1">
            <a:off x="641852" y="7447746"/>
            <a:ext cx="5343313" cy="9561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</a:rPr>
              <a:t>1 Li Xu. Detecting and characterizing malicious websites. The University of Texas at San Antonio, 2014.</a:t>
            </a:r>
            <a:endParaRPr kumimoji="0" lang="it-IT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7" name="Input manuale 6">
            <a:extLst>
              <a:ext uri="{FF2B5EF4-FFF2-40B4-BE49-F238E27FC236}">
                <a16:creationId xmlns:a16="http://schemas.microsoft.com/office/drawing/2014/main" id="{216B0723-940B-C54F-3499-E8C38CA4ECB0}"/>
              </a:ext>
            </a:extLst>
          </p:cNvPr>
          <p:cNvSpPr/>
          <p:nvPr/>
        </p:nvSpPr>
        <p:spPr>
          <a:xfrm rot="16200000">
            <a:off x="6178761" y="1582960"/>
            <a:ext cx="7070607" cy="6581477"/>
          </a:xfrm>
          <a:prstGeom prst="flowChartManualInput">
            <a:avLst/>
          </a:prstGeom>
          <a:blipFill dpi="0"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441E847-7486-3A5D-BBC4-606F65BEED2B}"/>
              </a:ext>
            </a:extLst>
          </p:cNvPr>
          <p:cNvSpPr txBox="1"/>
          <p:nvPr/>
        </p:nvSpPr>
        <p:spPr>
          <a:xfrm>
            <a:off x="641852" y="5041186"/>
            <a:ext cx="5733547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medesimi algoritmi</a:t>
            </a:r>
          </a:p>
        </p:txBody>
      </p:sp>
    </p:spTree>
    <p:extLst>
      <p:ext uri="{BB962C8B-B14F-4D97-AF65-F5344CB8AC3E}">
        <p14:creationId xmlns:p14="http://schemas.microsoft.com/office/powerpoint/2010/main" val="197552801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390335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Lo scopo e le differenze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4465978-E047-CE65-7BA7-3C0BD96E16B0}"/>
                  </a:ext>
                </a:extLst>
              </p:cNvPr>
              <p:cNvSpPr txBox="1"/>
              <p:nvPr/>
            </p:nvSpPr>
            <p:spPr>
              <a:xfrm>
                <a:off x="641852" y="2123293"/>
                <a:ext cx="5733547" cy="17594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1733930" rtl="0" fontAlgn="auto" latinLnBrk="0" hangingPunct="0">
                  <a:lnSpc>
                    <a:spcPct val="90000"/>
                  </a:lnSpc>
                  <a:spcBef>
                    <a:spcPts val="3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000" b="1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Lo scopo:</a:t>
                </a:r>
                <a:r>
                  <a:rPr kumimoji="0" lang="it-IT" sz="3000" b="0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 confrontare i risultati ottenuti</a:t>
                </a:r>
                <a:r>
                  <a:rPr kumimoji="0" lang="it-IT" sz="3000" b="0" i="0" u="none" strike="noStrike" cap="none" spc="0" normalizeH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 </a:t>
                </a:r>
                <a:r>
                  <a:rPr kumimoji="0" lang="it-IT" sz="3000" b="0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con i risultati di Xu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</m:ctrlPr>
                      </m:sSupPr>
                      <m:e>
                        <m: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  <m:t>[2014]</m:t>
                        </m:r>
                      </m:e>
                      <m:sup>
                        <m: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  <m:t>1</m:t>
                        </m:r>
                      </m:sup>
                    </m:sSup>
                  </m:oMath>
                </a14:m>
                <a:endParaRPr kumimoji="0" lang="it-IT" sz="30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Helvetica"/>
                  <a:ea typeface="Helvetica"/>
                  <a:cs typeface="Helvetica"/>
                  <a:sym typeface="Helvetica"/>
                </a:endParaRPr>
              </a:p>
            </p:txBody>
          </p:sp>
        </mc:Choice>
        <mc:Fallback xmlns="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4465978-E047-CE65-7BA7-3C0BD96E16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852" y="2123293"/>
                <a:ext cx="5733547" cy="1759456"/>
              </a:xfrm>
              <a:prstGeom prst="rect">
                <a:avLst/>
              </a:prstGeom>
              <a:blipFill>
                <a:blip r:embed="rId10"/>
                <a:stretch>
                  <a:fillRect l="-3188" r="-213" b="-10035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7A8DCF3E-CB31-D768-8488-E56E8EE2D4D0}"/>
              </a:ext>
            </a:extLst>
          </p:cNvPr>
          <p:cNvSpPr txBox="1"/>
          <p:nvPr/>
        </p:nvSpPr>
        <p:spPr>
          <a:xfrm flipH="1">
            <a:off x="641852" y="7452843"/>
            <a:ext cx="5343313" cy="9561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</a:rPr>
              <a:t>1 Li Xu. Detecting and characterizing malicious websites. The University of Texas at San Antonio, 2014.</a:t>
            </a:r>
            <a:endParaRPr kumimoji="0" lang="it-IT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7" name="Input manuale 6">
            <a:extLst>
              <a:ext uri="{FF2B5EF4-FFF2-40B4-BE49-F238E27FC236}">
                <a16:creationId xmlns:a16="http://schemas.microsoft.com/office/drawing/2014/main" id="{216B0723-940B-C54F-3499-E8C38CA4ECB0}"/>
              </a:ext>
            </a:extLst>
          </p:cNvPr>
          <p:cNvSpPr/>
          <p:nvPr/>
        </p:nvSpPr>
        <p:spPr>
          <a:xfrm rot="16200000">
            <a:off x="6178761" y="1582960"/>
            <a:ext cx="7070607" cy="6581477"/>
          </a:xfrm>
          <a:prstGeom prst="flowChartManualInput">
            <a:avLst/>
          </a:prstGeom>
          <a:blipFill dpi="0"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441E847-7486-3A5D-BBC4-606F65BEED2B}"/>
              </a:ext>
            </a:extLst>
          </p:cNvPr>
          <p:cNvSpPr txBox="1"/>
          <p:nvPr/>
        </p:nvSpPr>
        <p:spPr>
          <a:xfrm>
            <a:off x="641852" y="4628253"/>
            <a:ext cx="5733547" cy="1754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medesimi algoritmi</a:t>
            </a:r>
          </a:p>
          <a:p>
            <a:pPr marL="457200" marR="0" indent="-45720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dirty="0">
                <a:solidFill>
                  <a:schemeClr val="bg1"/>
                </a:solidFill>
              </a:rPr>
              <a:t>medesime tecniche</a:t>
            </a:r>
          </a:p>
        </p:txBody>
      </p:sp>
    </p:spTree>
    <p:extLst>
      <p:ext uri="{BB962C8B-B14F-4D97-AF65-F5344CB8AC3E}">
        <p14:creationId xmlns:p14="http://schemas.microsoft.com/office/powerpoint/2010/main" val="4292809258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390335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Lo scopo e le differenze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4465978-E047-CE65-7BA7-3C0BD96E16B0}"/>
                  </a:ext>
                </a:extLst>
              </p:cNvPr>
              <p:cNvSpPr txBox="1"/>
              <p:nvPr/>
            </p:nvSpPr>
            <p:spPr>
              <a:xfrm>
                <a:off x="641852" y="2123293"/>
                <a:ext cx="5733547" cy="17594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1733930" rtl="0" fontAlgn="auto" latinLnBrk="0" hangingPunct="0">
                  <a:lnSpc>
                    <a:spcPct val="90000"/>
                  </a:lnSpc>
                  <a:spcBef>
                    <a:spcPts val="3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000" b="1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Lo scopo:</a:t>
                </a:r>
                <a:r>
                  <a:rPr kumimoji="0" lang="it-IT" sz="3000" b="0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 confrontare i risultati ottenuti</a:t>
                </a:r>
                <a:r>
                  <a:rPr kumimoji="0" lang="it-IT" sz="3000" b="0" i="0" u="none" strike="noStrike" cap="none" spc="0" normalizeH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 </a:t>
                </a:r>
                <a:r>
                  <a:rPr kumimoji="0" lang="it-IT" sz="3000" b="0" i="0" u="none" strike="noStrike" cap="none" spc="0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Helvetica"/>
                    <a:ea typeface="Helvetica"/>
                    <a:cs typeface="Helvetica"/>
                    <a:sym typeface="Helvetica"/>
                  </a:rPr>
                  <a:t>con i risultati di Xu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</m:ctrlPr>
                      </m:sSupPr>
                      <m:e>
                        <m: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  <m:t>[2014]</m:t>
                        </m:r>
                      </m:e>
                      <m:sup>
                        <m:r>
                          <a:rPr kumimoji="0" lang="it-IT" sz="3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Helvetica"/>
                            <a:sym typeface="Helvetica"/>
                          </a:rPr>
                          <m:t>1</m:t>
                        </m:r>
                      </m:sup>
                    </m:sSup>
                  </m:oMath>
                </a14:m>
                <a:endParaRPr kumimoji="0" lang="it-IT" sz="30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Helvetica"/>
                  <a:ea typeface="Helvetica"/>
                  <a:cs typeface="Helvetica"/>
                  <a:sym typeface="Helvetica"/>
                </a:endParaRPr>
              </a:p>
            </p:txBody>
          </p:sp>
        </mc:Choice>
        <mc:Fallback xmlns="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54465978-E047-CE65-7BA7-3C0BD96E16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852" y="2123293"/>
                <a:ext cx="5733547" cy="1759456"/>
              </a:xfrm>
              <a:prstGeom prst="rect">
                <a:avLst/>
              </a:prstGeom>
              <a:blipFill>
                <a:blip r:embed="rId10"/>
                <a:stretch>
                  <a:fillRect l="-3188" r="-213" b="-10035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7A8DCF3E-CB31-D768-8488-E56E8EE2D4D0}"/>
              </a:ext>
            </a:extLst>
          </p:cNvPr>
          <p:cNvSpPr txBox="1"/>
          <p:nvPr/>
        </p:nvSpPr>
        <p:spPr>
          <a:xfrm flipH="1">
            <a:off x="641852" y="7447746"/>
            <a:ext cx="5343313" cy="9561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</a:rPr>
              <a:t>1 Li Xu. Detecting and characterizing malicious websites. The University of Texas at San Antonio, 2014.</a:t>
            </a:r>
            <a:endParaRPr kumimoji="0" lang="it-IT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7" name="Input manuale 6">
            <a:extLst>
              <a:ext uri="{FF2B5EF4-FFF2-40B4-BE49-F238E27FC236}">
                <a16:creationId xmlns:a16="http://schemas.microsoft.com/office/drawing/2014/main" id="{216B0723-940B-C54F-3499-E8C38CA4ECB0}"/>
              </a:ext>
            </a:extLst>
          </p:cNvPr>
          <p:cNvSpPr/>
          <p:nvPr/>
        </p:nvSpPr>
        <p:spPr>
          <a:xfrm rot="16200000">
            <a:off x="6178761" y="1582960"/>
            <a:ext cx="7070607" cy="6581477"/>
          </a:xfrm>
          <a:prstGeom prst="flowChartManualInput">
            <a:avLst/>
          </a:prstGeom>
          <a:blipFill dpi="0"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441E847-7486-3A5D-BBC4-606F65BEED2B}"/>
              </a:ext>
            </a:extLst>
          </p:cNvPr>
          <p:cNvSpPr txBox="1"/>
          <p:nvPr/>
        </p:nvSpPr>
        <p:spPr>
          <a:xfrm>
            <a:off x="641852" y="4215319"/>
            <a:ext cx="5733547" cy="25801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medesimi algoritmi</a:t>
            </a:r>
          </a:p>
          <a:p>
            <a:pPr marL="457200" marR="0" indent="-45720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dirty="0">
                <a:solidFill>
                  <a:schemeClr val="bg1"/>
                </a:solidFill>
              </a:rPr>
              <a:t>medesime tecniche</a:t>
            </a:r>
          </a:p>
          <a:p>
            <a:pPr marL="457200" marR="0" indent="-45720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dirty="0">
                <a:solidFill>
                  <a:schemeClr val="bg1"/>
                </a:solidFill>
              </a:rPr>
              <a:t>d</a:t>
            </a: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ataset diverso!</a:t>
            </a:r>
          </a:p>
        </p:txBody>
      </p:sp>
    </p:spTree>
    <p:extLst>
      <p:ext uri="{BB962C8B-B14F-4D97-AF65-F5344CB8AC3E}">
        <p14:creationId xmlns:p14="http://schemas.microsoft.com/office/powerpoint/2010/main" val="3083621237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Gli algoritmi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Freccia a gallone 32">
            <a:extLst>
              <a:ext uri="{FF2B5EF4-FFF2-40B4-BE49-F238E27FC236}">
                <a16:creationId xmlns:a16="http://schemas.microsoft.com/office/drawing/2014/main" id="{DBF2F835-5965-C246-EB9C-5568CA57AC42}"/>
              </a:ext>
            </a:extLst>
          </p:cNvPr>
          <p:cNvSpPr/>
          <p:nvPr/>
        </p:nvSpPr>
        <p:spPr>
          <a:xfrm>
            <a:off x="6300135" y="1341500"/>
            <a:ext cx="6159491" cy="7070600"/>
          </a:xfrm>
          <a:prstGeom prst="chevr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414731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Naive </a:t>
            </a:r>
            <a:r>
              <a:rPr lang="it-IT" dirty="0">
                <a:solidFill>
                  <a:schemeClr val="bg1"/>
                </a:solidFill>
                <a:latin typeface="+mj-lt"/>
              </a:rPr>
              <a:t>Bayes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1943149" y="3487962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Logistic Regression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249BC9-C917-BBE9-8DD2-F31BA0E71A7C}"/>
              </a:ext>
            </a:extLst>
          </p:cNvPr>
          <p:cNvSpPr txBox="1"/>
          <p:nvPr/>
        </p:nvSpPr>
        <p:spPr>
          <a:xfrm>
            <a:off x="1943149" y="4561193"/>
            <a:ext cx="547138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Support Vector Machine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F96A6FF-F623-5282-96F5-B86653D1B927}"/>
              </a:ext>
            </a:extLst>
          </p:cNvPr>
          <p:cNvSpPr txBox="1"/>
          <p:nvPr/>
        </p:nvSpPr>
        <p:spPr>
          <a:xfrm>
            <a:off x="1943149" y="5634424"/>
            <a:ext cx="547138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Decisio</a:t>
            </a:r>
            <a:r>
              <a:rPr lang="it-IT" dirty="0">
                <a:solidFill>
                  <a:schemeClr val="bg1"/>
                </a:solidFill>
                <a:latin typeface="+mj-lt"/>
              </a:rPr>
              <a:t>n Tree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39475674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6954982" y="8387214"/>
            <a:ext cx="5505167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  <a:endParaRPr dirty="0"/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dirty="0"/>
            </a:br>
            <a:r>
              <a:rPr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</a:t>
            </a:r>
            <a:r>
              <a:rPr dirty="0">
                <a:hlinkClick r:id="rId2"/>
              </a:rPr>
              <a:t>@studenti.unisa</a:t>
            </a:r>
            <a:r>
              <a:rPr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Freccia a gallone 32">
            <a:extLst>
              <a:ext uri="{FF2B5EF4-FFF2-40B4-BE49-F238E27FC236}">
                <a16:creationId xmlns:a16="http://schemas.microsoft.com/office/drawing/2014/main" id="{DBF2F835-5965-C246-EB9C-5568CA57AC42}"/>
              </a:ext>
            </a:extLst>
          </p:cNvPr>
          <p:cNvSpPr/>
          <p:nvPr/>
        </p:nvSpPr>
        <p:spPr>
          <a:xfrm>
            <a:off x="6228857" y="1352252"/>
            <a:ext cx="6159491" cy="7070600"/>
          </a:xfrm>
          <a:prstGeom prst="chevr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206982"/>
            <a:ext cx="4709621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170 milioni di siti web malevoli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F4B42A68-FAA4-793A-4E61-A63EA22C9F8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18" y="2568655"/>
            <a:ext cx="774535" cy="77453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47402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Feature selection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Freccia a gallone 32">
            <a:extLst>
              <a:ext uri="{FF2B5EF4-FFF2-40B4-BE49-F238E27FC236}">
                <a16:creationId xmlns:a16="http://schemas.microsoft.com/office/drawing/2014/main" id="{DBF2F835-5965-C246-EB9C-5568CA57AC42}"/>
              </a:ext>
            </a:extLst>
          </p:cNvPr>
          <p:cNvSpPr/>
          <p:nvPr/>
        </p:nvSpPr>
        <p:spPr>
          <a:xfrm>
            <a:off x="6300135" y="1341500"/>
            <a:ext cx="6159491" cy="7070600"/>
          </a:xfrm>
          <a:prstGeom prst="chevr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641852" y="3006581"/>
            <a:ext cx="5638080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Principal Component Analysis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641851" y="4079812"/>
            <a:ext cx="5669613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CFS Subset Evaluation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249BC9-C917-BBE9-8DD2-F31BA0E71A7C}"/>
              </a:ext>
            </a:extLst>
          </p:cNvPr>
          <p:cNvSpPr txBox="1"/>
          <p:nvPr/>
        </p:nvSpPr>
        <p:spPr>
          <a:xfrm>
            <a:off x="641851" y="5148167"/>
            <a:ext cx="6431373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Information Gain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46778132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47402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Per il cross-layer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Freccia a gallone 32">
            <a:extLst>
              <a:ext uri="{FF2B5EF4-FFF2-40B4-BE49-F238E27FC236}">
                <a16:creationId xmlns:a16="http://schemas.microsoft.com/office/drawing/2014/main" id="{DBF2F835-5965-C246-EB9C-5568CA57AC42}"/>
              </a:ext>
            </a:extLst>
          </p:cNvPr>
          <p:cNvSpPr/>
          <p:nvPr/>
        </p:nvSpPr>
        <p:spPr>
          <a:xfrm>
            <a:off x="6300135" y="1341500"/>
            <a:ext cx="6159491" cy="7070600"/>
          </a:xfrm>
          <a:prstGeom prst="chevr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784103" y="3066201"/>
            <a:ext cx="5638080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Data-aggregation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784102" y="4139432"/>
            <a:ext cx="5669613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OR-aggregation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249BC9-C917-BBE9-8DD2-F31BA0E71A7C}"/>
              </a:ext>
            </a:extLst>
          </p:cNvPr>
          <p:cNvSpPr txBox="1"/>
          <p:nvPr/>
        </p:nvSpPr>
        <p:spPr>
          <a:xfrm>
            <a:off x="784102" y="5207787"/>
            <a:ext cx="6431373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AND</a:t>
            </a:r>
            <a:r>
              <a:rPr lang="it-IT" dirty="0">
                <a:solidFill>
                  <a:schemeClr val="bg1"/>
                </a:solidFill>
                <a:latin typeface="+mj-lt"/>
              </a:rPr>
              <a:t>-aggregation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79161536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47402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Data-aggregation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9C4BD82-1DAA-9CD9-FB08-565E63F8E07E}"/>
              </a:ext>
            </a:extLst>
          </p:cNvPr>
          <p:cNvSpPr/>
          <p:nvPr/>
        </p:nvSpPr>
        <p:spPr>
          <a:xfrm>
            <a:off x="1648691" y="2576132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Dati livello rete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1D664451-F4D9-E740-32AF-12BDC277D6B3}"/>
              </a:ext>
            </a:extLst>
          </p:cNvPr>
          <p:cNvSpPr/>
          <p:nvPr/>
        </p:nvSpPr>
        <p:spPr>
          <a:xfrm>
            <a:off x="8851537" y="2116431"/>
            <a:ext cx="2798618" cy="1118037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Dati livello applicazione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D258CC53-93DF-F120-038A-CC2DF8FF157E}"/>
              </a:ext>
            </a:extLst>
          </p:cNvPr>
          <p:cNvSpPr/>
          <p:nvPr/>
        </p:nvSpPr>
        <p:spPr>
          <a:xfrm>
            <a:off x="4875306" y="5002345"/>
            <a:ext cx="3560570" cy="825867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lang="it-IT" dirty="0"/>
              <a:t>Modello di ML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9611688A-0AAB-A497-8FF6-D664076FECDC}"/>
              </a:ext>
            </a:extLst>
          </p:cNvPr>
          <p:cNvCxnSpPr>
            <a:cxnSpLocks/>
          </p:cNvCxnSpPr>
          <p:nvPr/>
        </p:nvCxnSpPr>
        <p:spPr>
          <a:xfrm>
            <a:off x="3060337" y="3822035"/>
            <a:ext cx="7190509" cy="0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1B63C1C3-469D-16A4-34B7-BD807D136E9A}"/>
              </a:ext>
            </a:extLst>
          </p:cNvPr>
          <p:cNvCxnSpPr>
            <a:stCxn id="7" idx="2"/>
          </p:cNvCxnSpPr>
          <p:nvPr/>
        </p:nvCxnSpPr>
        <p:spPr>
          <a:xfrm>
            <a:off x="10250846" y="3234468"/>
            <a:ext cx="0" cy="587567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386FDE33-2B52-E3B1-6165-08C97101B43C}"/>
              </a:ext>
            </a:extLst>
          </p:cNvPr>
          <p:cNvCxnSpPr/>
          <p:nvPr/>
        </p:nvCxnSpPr>
        <p:spPr>
          <a:xfrm>
            <a:off x="3060337" y="3234468"/>
            <a:ext cx="0" cy="587567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88DD2791-0021-1E2A-0D6B-4023B215D612}"/>
              </a:ext>
            </a:extLst>
          </p:cNvPr>
          <p:cNvCxnSpPr>
            <a:endCxn id="8" idx="0"/>
          </p:cNvCxnSpPr>
          <p:nvPr/>
        </p:nvCxnSpPr>
        <p:spPr>
          <a:xfrm>
            <a:off x="6655591" y="3822035"/>
            <a:ext cx="0" cy="11803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07C51757-E048-7541-C4D1-7D1B61CF5CAF}"/>
              </a:ext>
            </a:extLst>
          </p:cNvPr>
          <p:cNvSpPr/>
          <p:nvPr/>
        </p:nvSpPr>
        <p:spPr>
          <a:xfrm>
            <a:off x="5256282" y="6944924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Risultato</a:t>
            </a:r>
          </a:p>
        </p:txBody>
      </p: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BF7D6E2B-618A-2153-7AA4-603268BBF165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6655591" y="5828212"/>
            <a:ext cx="0" cy="11167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253203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47402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62527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OR-aggregation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9C4BD82-1DAA-9CD9-FB08-565E63F8E07E}"/>
              </a:ext>
            </a:extLst>
          </p:cNvPr>
          <p:cNvSpPr/>
          <p:nvPr/>
        </p:nvSpPr>
        <p:spPr>
          <a:xfrm>
            <a:off x="1486921" y="1638044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Dati livello rete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1D664451-F4D9-E740-32AF-12BDC277D6B3}"/>
              </a:ext>
            </a:extLst>
          </p:cNvPr>
          <p:cNvSpPr/>
          <p:nvPr/>
        </p:nvSpPr>
        <p:spPr>
          <a:xfrm>
            <a:off x="8602837" y="1612052"/>
            <a:ext cx="2798618" cy="1118037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Dati livello applicazione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D258CC53-93DF-F120-038A-CC2DF8FF157E}"/>
              </a:ext>
            </a:extLst>
          </p:cNvPr>
          <p:cNvSpPr/>
          <p:nvPr/>
        </p:nvSpPr>
        <p:spPr>
          <a:xfrm>
            <a:off x="1105945" y="3391394"/>
            <a:ext cx="3560570" cy="825867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lang="it-IT" dirty="0"/>
              <a:t>Modello di ML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07C51757-E048-7541-C4D1-7D1B61CF5CAF}"/>
              </a:ext>
            </a:extLst>
          </p:cNvPr>
          <p:cNvSpPr/>
          <p:nvPr/>
        </p:nvSpPr>
        <p:spPr>
          <a:xfrm>
            <a:off x="1486921" y="4695588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Risultato</a:t>
            </a:r>
          </a:p>
        </p:txBody>
      </p: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BF7D6E2B-618A-2153-7AA4-603268BBF165}"/>
              </a:ext>
            </a:extLst>
          </p:cNvPr>
          <p:cNvCxnSpPr>
            <a:cxnSpLocks/>
            <a:stCxn id="8" idx="2"/>
            <a:endCxn id="27" idx="0"/>
          </p:cNvCxnSpPr>
          <p:nvPr/>
        </p:nvCxnSpPr>
        <p:spPr>
          <a:xfrm>
            <a:off x="2886230" y="4217261"/>
            <a:ext cx="0" cy="4783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0151B4B9-FB0D-196E-CA74-E8E3097759C2}"/>
              </a:ext>
            </a:extLst>
          </p:cNvPr>
          <p:cNvSpPr/>
          <p:nvPr/>
        </p:nvSpPr>
        <p:spPr>
          <a:xfrm>
            <a:off x="8221861" y="3363731"/>
            <a:ext cx="3560570" cy="825867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lang="it-IT" dirty="0"/>
              <a:t>Modello di ML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33B0E92D-82B4-1E15-9D63-11093BB80B78}"/>
              </a:ext>
            </a:extLst>
          </p:cNvPr>
          <p:cNvCxnSpPr>
            <a:stCxn id="6" idx="2"/>
            <a:endCxn id="8" idx="0"/>
          </p:cNvCxnSpPr>
          <p:nvPr/>
        </p:nvCxnSpPr>
        <p:spPr>
          <a:xfrm>
            <a:off x="2886230" y="2296380"/>
            <a:ext cx="0" cy="10950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4AC0AD00-433E-808D-0669-05B34EB9ED1C}"/>
              </a:ext>
            </a:extLst>
          </p:cNvPr>
          <p:cNvCxnSpPr>
            <a:cxnSpLocks/>
            <a:stCxn id="7" idx="2"/>
            <a:endCxn id="2" idx="0"/>
          </p:cNvCxnSpPr>
          <p:nvPr/>
        </p:nvCxnSpPr>
        <p:spPr>
          <a:xfrm>
            <a:off x="10002146" y="2730089"/>
            <a:ext cx="0" cy="6336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0A3CD36-C649-DFDF-B56B-D2274E494542}"/>
              </a:ext>
            </a:extLst>
          </p:cNvPr>
          <p:cNvSpPr/>
          <p:nvPr/>
        </p:nvSpPr>
        <p:spPr>
          <a:xfrm>
            <a:off x="8602837" y="4662839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Risultato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0B041BEC-E4D4-CDC5-A0DB-0119BD5561B0}"/>
              </a:ext>
            </a:extLst>
          </p:cNvPr>
          <p:cNvCxnSpPr>
            <a:cxnSpLocks/>
            <a:stCxn id="2" idx="2"/>
            <a:endCxn id="12" idx="0"/>
          </p:cNvCxnSpPr>
          <p:nvPr/>
        </p:nvCxnSpPr>
        <p:spPr>
          <a:xfrm>
            <a:off x="10002146" y="4189598"/>
            <a:ext cx="0" cy="4732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Ovale 42">
            <a:extLst>
              <a:ext uri="{FF2B5EF4-FFF2-40B4-BE49-F238E27FC236}">
                <a16:creationId xmlns:a16="http://schemas.microsoft.com/office/drawing/2014/main" id="{73866C03-84BB-3587-2ECF-EBE8E2E0CD18}"/>
              </a:ext>
            </a:extLst>
          </p:cNvPr>
          <p:cNvSpPr/>
          <p:nvPr/>
        </p:nvSpPr>
        <p:spPr>
          <a:xfrm>
            <a:off x="4782266" y="5796073"/>
            <a:ext cx="2942867" cy="944930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OR Logico</a:t>
            </a:r>
          </a:p>
        </p:txBody>
      </p:sp>
      <p:cxnSp>
        <p:nvCxnSpPr>
          <p:cNvPr id="46" name="Connettore a gomito 45">
            <a:extLst>
              <a:ext uri="{FF2B5EF4-FFF2-40B4-BE49-F238E27FC236}">
                <a16:creationId xmlns:a16="http://schemas.microsoft.com/office/drawing/2014/main" id="{7E50859E-2F09-1A28-E563-2287138146A3}"/>
              </a:ext>
            </a:extLst>
          </p:cNvPr>
          <p:cNvCxnSpPr>
            <a:cxnSpLocks/>
            <a:stCxn id="27" idx="2"/>
            <a:endCxn id="43" idx="2"/>
          </p:cNvCxnSpPr>
          <p:nvPr/>
        </p:nvCxnSpPr>
        <p:spPr>
          <a:xfrm rot="16200000" flipH="1">
            <a:off x="3376941" y="4863213"/>
            <a:ext cx="914614" cy="189603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a gomito 47">
            <a:extLst>
              <a:ext uri="{FF2B5EF4-FFF2-40B4-BE49-F238E27FC236}">
                <a16:creationId xmlns:a16="http://schemas.microsoft.com/office/drawing/2014/main" id="{B3FA399B-F5E3-B05F-E2C5-D13AB9829061}"/>
              </a:ext>
            </a:extLst>
          </p:cNvPr>
          <p:cNvCxnSpPr>
            <a:cxnSpLocks/>
            <a:stCxn id="12" idx="2"/>
            <a:endCxn id="43" idx="6"/>
          </p:cNvCxnSpPr>
          <p:nvPr/>
        </p:nvCxnSpPr>
        <p:spPr>
          <a:xfrm rot="5400000">
            <a:off x="8389959" y="4656350"/>
            <a:ext cx="947363" cy="227701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1" name="Rettangolo con angoli arrotondati 50">
            <a:extLst>
              <a:ext uri="{FF2B5EF4-FFF2-40B4-BE49-F238E27FC236}">
                <a16:creationId xmlns:a16="http://schemas.microsoft.com/office/drawing/2014/main" id="{90EC40F1-98F4-53CF-104F-D8ABE4750FAE}"/>
              </a:ext>
            </a:extLst>
          </p:cNvPr>
          <p:cNvSpPr/>
          <p:nvPr/>
        </p:nvSpPr>
        <p:spPr>
          <a:xfrm>
            <a:off x="4854390" y="7492824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Risultato finale</a:t>
            </a:r>
          </a:p>
        </p:txBody>
      </p:sp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2E119686-E0EA-902C-A783-7D9B4B233677}"/>
              </a:ext>
            </a:extLst>
          </p:cNvPr>
          <p:cNvCxnSpPr>
            <a:cxnSpLocks/>
            <a:stCxn id="43" idx="4"/>
            <a:endCxn id="51" idx="0"/>
          </p:cNvCxnSpPr>
          <p:nvPr/>
        </p:nvCxnSpPr>
        <p:spPr>
          <a:xfrm flipH="1">
            <a:off x="6253699" y="6741003"/>
            <a:ext cx="1" cy="7518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60466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47402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62527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/>
              <a:t>AND-aggregation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9C4BD82-1DAA-9CD9-FB08-565E63F8E07E}"/>
              </a:ext>
            </a:extLst>
          </p:cNvPr>
          <p:cNvSpPr/>
          <p:nvPr/>
        </p:nvSpPr>
        <p:spPr>
          <a:xfrm>
            <a:off x="1486921" y="1638044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Dati livello rete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1D664451-F4D9-E740-32AF-12BDC277D6B3}"/>
              </a:ext>
            </a:extLst>
          </p:cNvPr>
          <p:cNvSpPr/>
          <p:nvPr/>
        </p:nvSpPr>
        <p:spPr>
          <a:xfrm>
            <a:off x="8602837" y="1612052"/>
            <a:ext cx="2798618" cy="1118037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Dati livello applicazione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D258CC53-93DF-F120-038A-CC2DF8FF157E}"/>
              </a:ext>
            </a:extLst>
          </p:cNvPr>
          <p:cNvSpPr/>
          <p:nvPr/>
        </p:nvSpPr>
        <p:spPr>
          <a:xfrm>
            <a:off x="1105945" y="3391394"/>
            <a:ext cx="3560570" cy="825867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lang="it-IT" dirty="0"/>
              <a:t>Modello di ML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07C51757-E048-7541-C4D1-7D1B61CF5CAF}"/>
              </a:ext>
            </a:extLst>
          </p:cNvPr>
          <p:cNvSpPr/>
          <p:nvPr/>
        </p:nvSpPr>
        <p:spPr>
          <a:xfrm>
            <a:off x="1486921" y="4695588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Risultato</a:t>
            </a:r>
          </a:p>
        </p:txBody>
      </p: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BF7D6E2B-618A-2153-7AA4-603268BBF165}"/>
              </a:ext>
            </a:extLst>
          </p:cNvPr>
          <p:cNvCxnSpPr>
            <a:cxnSpLocks/>
            <a:stCxn id="8" idx="2"/>
            <a:endCxn id="27" idx="0"/>
          </p:cNvCxnSpPr>
          <p:nvPr/>
        </p:nvCxnSpPr>
        <p:spPr>
          <a:xfrm>
            <a:off x="2886230" y="4217261"/>
            <a:ext cx="0" cy="4783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0151B4B9-FB0D-196E-CA74-E8E3097759C2}"/>
              </a:ext>
            </a:extLst>
          </p:cNvPr>
          <p:cNvSpPr/>
          <p:nvPr/>
        </p:nvSpPr>
        <p:spPr>
          <a:xfrm>
            <a:off x="8221861" y="3363731"/>
            <a:ext cx="3560570" cy="825867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lang="it-IT" dirty="0"/>
              <a:t>Modello di ML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33B0E92D-82B4-1E15-9D63-11093BB80B78}"/>
              </a:ext>
            </a:extLst>
          </p:cNvPr>
          <p:cNvCxnSpPr>
            <a:stCxn id="6" idx="2"/>
            <a:endCxn id="8" idx="0"/>
          </p:cNvCxnSpPr>
          <p:nvPr/>
        </p:nvCxnSpPr>
        <p:spPr>
          <a:xfrm>
            <a:off x="2886230" y="2296380"/>
            <a:ext cx="0" cy="10950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4AC0AD00-433E-808D-0669-05B34EB9ED1C}"/>
              </a:ext>
            </a:extLst>
          </p:cNvPr>
          <p:cNvCxnSpPr>
            <a:cxnSpLocks/>
            <a:stCxn id="7" idx="2"/>
            <a:endCxn id="2" idx="0"/>
          </p:cNvCxnSpPr>
          <p:nvPr/>
        </p:nvCxnSpPr>
        <p:spPr>
          <a:xfrm>
            <a:off x="10002146" y="2730089"/>
            <a:ext cx="0" cy="6336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0A3CD36-C649-DFDF-B56B-D2274E494542}"/>
              </a:ext>
            </a:extLst>
          </p:cNvPr>
          <p:cNvSpPr/>
          <p:nvPr/>
        </p:nvSpPr>
        <p:spPr>
          <a:xfrm>
            <a:off x="8602837" y="4662839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Risultato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0B041BEC-E4D4-CDC5-A0DB-0119BD5561B0}"/>
              </a:ext>
            </a:extLst>
          </p:cNvPr>
          <p:cNvCxnSpPr>
            <a:cxnSpLocks/>
            <a:stCxn id="2" idx="2"/>
            <a:endCxn id="12" idx="0"/>
          </p:cNvCxnSpPr>
          <p:nvPr/>
        </p:nvCxnSpPr>
        <p:spPr>
          <a:xfrm>
            <a:off x="10002146" y="4189598"/>
            <a:ext cx="0" cy="4732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Ovale 42">
            <a:extLst>
              <a:ext uri="{FF2B5EF4-FFF2-40B4-BE49-F238E27FC236}">
                <a16:creationId xmlns:a16="http://schemas.microsoft.com/office/drawing/2014/main" id="{73866C03-84BB-3587-2ECF-EBE8E2E0CD18}"/>
              </a:ext>
            </a:extLst>
          </p:cNvPr>
          <p:cNvSpPr/>
          <p:nvPr/>
        </p:nvSpPr>
        <p:spPr>
          <a:xfrm>
            <a:off x="4782266" y="5796073"/>
            <a:ext cx="3045552" cy="944930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it-IT" dirty="0"/>
              <a:t>AND</a:t>
            </a: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 Logico</a:t>
            </a:r>
          </a:p>
        </p:txBody>
      </p:sp>
      <p:cxnSp>
        <p:nvCxnSpPr>
          <p:cNvPr id="46" name="Connettore a gomito 45">
            <a:extLst>
              <a:ext uri="{FF2B5EF4-FFF2-40B4-BE49-F238E27FC236}">
                <a16:creationId xmlns:a16="http://schemas.microsoft.com/office/drawing/2014/main" id="{7E50859E-2F09-1A28-E563-2287138146A3}"/>
              </a:ext>
            </a:extLst>
          </p:cNvPr>
          <p:cNvCxnSpPr>
            <a:cxnSpLocks/>
            <a:stCxn id="27" idx="2"/>
            <a:endCxn id="43" idx="2"/>
          </p:cNvCxnSpPr>
          <p:nvPr/>
        </p:nvCxnSpPr>
        <p:spPr>
          <a:xfrm rot="16200000" flipH="1">
            <a:off x="3376941" y="4863213"/>
            <a:ext cx="914614" cy="189603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a gomito 47">
            <a:extLst>
              <a:ext uri="{FF2B5EF4-FFF2-40B4-BE49-F238E27FC236}">
                <a16:creationId xmlns:a16="http://schemas.microsoft.com/office/drawing/2014/main" id="{B3FA399B-F5E3-B05F-E2C5-D13AB9829061}"/>
              </a:ext>
            </a:extLst>
          </p:cNvPr>
          <p:cNvCxnSpPr>
            <a:cxnSpLocks/>
            <a:stCxn id="12" idx="2"/>
            <a:endCxn id="43" idx="6"/>
          </p:cNvCxnSpPr>
          <p:nvPr/>
        </p:nvCxnSpPr>
        <p:spPr>
          <a:xfrm rot="5400000">
            <a:off x="8441301" y="4707692"/>
            <a:ext cx="947363" cy="217432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1" name="Rettangolo con angoli arrotondati 50">
            <a:extLst>
              <a:ext uri="{FF2B5EF4-FFF2-40B4-BE49-F238E27FC236}">
                <a16:creationId xmlns:a16="http://schemas.microsoft.com/office/drawing/2014/main" id="{90EC40F1-98F4-53CF-104F-D8ABE4750FAE}"/>
              </a:ext>
            </a:extLst>
          </p:cNvPr>
          <p:cNvSpPr/>
          <p:nvPr/>
        </p:nvSpPr>
        <p:spPr>
          <a:xfrm>
            <a:off x="4905733" y="7484419"/>
            <a:ext cx="2798618" cy="65833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Risultato finale</a:t>
            </a:r>
          </a:p>
        </p:txBody>
      </p:sp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2E119686-E0EA-902C-A783-7D9B4B233677}"/>
              </a:ext>
            </a:extLst>
          </p:cNvPr>
          <p:cNvCxnSpPr>
            <a:cxnSpLocks/>
            <a:stCxn id="43" idx="4"/>
            <a:endCxn id="51" idx="0"/>
          </p:cNvCxnSpPr>
          <p:nvPr/>
        </p:nvCxnSpPr>
        <p:spPr>
          <a:xfrm>
            <a:off x="6305042" y="6741003"/>
            <a:ext cx="0" cy="743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849537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47402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I risultati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Freccia a gallone 32">
            <a:extLst>
              <a:ext uri="{FF2B5EF4-FFF2-40B4-BE49-F238E27FC236}">
                <a16:creationId xmlns:a16="http://schemas.microsoft.com/office/drawing/2014/main" id="{DBF2F835-5965-C246-EB9C-5568CA57AC42}"/>
              </a:ext>
            </a:extLst>
          </p:cNvPr>
          <p:cNvSpPr/>
          <p:nvPr/>
        </p:nvSpPr>
        <p:spPr>
          <a:xfrm>
            <a:off x="6300135" y="1341500"/>
            <a:ext cx="6159491" cy="7070600"/>
          </a:xfrm>
          <a:prstGeom prst="chevr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545174" y="3544217"/>
            <a:ext cx="5754438" cy="26366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Algoritmo migliore: Decision Tree</a:t>
            </a:r>
          </a:p>
          <a:p>
            <a:pPr marL="457200" marR="0" indent="-457200" defTabSz="1733930" rtl="0" fontAlgn="auto" latinLnBrk="0" hangingPunct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Accuracy: 95%</a:t>
            </a:r>
          </a:p>
          <a:p>
            <a:pPr marL="457200" marR="0" indent="-457200" defTabSz="1733930" rtl="0" fontAlgn="auto" latinLnBrk="0" hangingPunct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Falsi negativi: 5%</a:t>
            </a:r>
          </a:p>
          <a:p>
            <a:pPr marL="457200" marR="0" indent="-457200" defTabSz="1733930" rtl="0" fontAlgn="auto" latinLnBrk="0" hangingPunct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Falsi positivi: 7%</a:t>
            </a:r>
          </a:p>
        </p:txBody>
      </p:sp>
    </p:spTree>
    <p:extLst>
      <p:ext uri="{BB962C8B-B14F-4D97-AF65-F5344CB8AC3E}">
        <p14:creationId xmlns:p14="http://schemas.microsoft.com/office/powerpoint/2010/main" val="3518164597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47402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I risultati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Freccia a gallone 32">
            <a:extLst>
              <a:ext uri="{FF2B5EF4-FFF2-40B4-BE49-F238E27FC236}">
                <a16:creationId xmlns:a16="http://schemas.microsoft.com/office/drawing/2014/main" id="{DBF2F835-5965-C246-EB9C-5568CA57AC42}"/>
              </a:ext>
            </a:extLst>
          </p:cNvPr>
          <p:cNvSpPr/>
          <p:nvPr/>
        </p:nvSpPr>
        <p:spPr>
          <a:xfrm>
            <a:off x="6300135" y="1341500"/>
            <a:ext cx="6159491" cy="7070600"/>
          </a:xfrm>
          <a:prstGeom prst="chevr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545174" y="2743998"/>
            <a:ext cx="6368548" cy="42370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Algoritmo migliore: Decision Tree</a:t>
            </a:r>
          </a:p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it-IT" dirty="0">
              <a:solidFill>
                <a:schemeClr val="bg1"/>
              </a:solidFill>
              <a:latin typeface="+mj-lt"/>
            </a:endParaRPr>
          </a:p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La AND-aggregation con Decision Tree implica un incremento dei falsi negativi di circa 20 punti percentuali</a:t>
            </a:r>
          </a:p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30696129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47402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I risultati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Freccia a gallone 32">
            <a:extLst>
              <a:ext uri="{FF2B5EF4-FFF2-40B4-BE49-F238E27FC236}">
                <a16:creationId xmlns:a16="http://schemas.microsoft.com/office/drawing/2014/main" id="{DBF2F835-5965-C246-EB9C-5568CA57AC42}"/>
              </a:ext>
            </a:extLst>
          </p:cNvPr>
          <p:cNvSpPr/>
          <p:nvPr/>
        </p:nvSpPr>
        <p:spPr>
          <a:xfrm>
            <a:off x="6300135" y="1341500"/>
            <a:ext cx="6159491" cy="7070600"/>
          </a:xfrm>
          <a:prstGeom prst="chevr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641852" y="1928291"/>
            <a:ext cx="6368548" cy="58939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Algoritmo migliore: Decision Tree</a:t>
            </a:r>
          </a:p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it-IT" dirty="0">
              <a:solidFill>
                <a:schemeClr val="bg1"/>
              </a:solidFill>
              <a:latin typeface="+mj-lt"/>
            </a:endParaRPr>
          </a:p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La AND-aggregation con Decision Tree implica un incremento dei falsi negativi di circa 20 punti percentuali</a:t>
            </a:r>
          </a:p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it-IT" dirty="0">
              <a:solidFill>
                <a:schemeClr val="bg1"/>
              </a:solidFill>
              <a:latin typeface="+mj-lt"/>
            </a:endParaRPr>
          </a:p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Naive Bayes, SVM e Logistic Regression risultano non adatti alla classificazione single e cross-layer</a:t>
            </a:r>
          </a:p>
        </p:txBody>
      </p:sp>
    </p:spTree>
    <p:extLst>
      <p:ext uri="{BB962C8B-B14F-4D97-AF65-F5344CB8AC3E}">
        <p14:creationId xmlns:p14="http://schemas.microsoft.com/office/powerpoint/2010/main" val="70203124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47402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I risultati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B0FB1228-A57F-FEFC-CED1-7067F72F92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6154391"/>
              </p:ext>
            </p:extLst>
          </p:nvPr>
        </p:nvGraphicFramePr>
        <p:xfrm>
          <a:off x="641852" y="1788390"/>
          <a:ext cx="11817774" cy="63578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706981356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C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Rettangolo"/>
          <p:cNvSpPr/>
          <p:nvPr/>
        </p:nvSpPr>
        <p:spPr>
          <a:xfrm>
            <a:off x="8035637" y="-5659"/>
            <a:ext cx="4972774" cy="9764918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2F2F2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317" name="Titolo tesi"/>
          <p:cNvSpPr txBox="1"/>
          <p:nvPr/>
        </p:nvSpPr>
        <p:spPr>
          <a:xfrm>
            <a:off x="8236078" y="534805"/>
            <a:ext cx="4507930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spc="-59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Single e Cross-layer Detection di Siti Web Malevoli: Un Confronto Empirico</a:t>
            </a:r>
            <a:endParaRPr dirty="0"/>
          </a:p>
        </p:txBody>
      </p:sp>
      <p:sp>
        <p:nvSpPr>
          <p:cNvPr id="318" name="email@studenti.unisa.it…"/>
          <p:cNvSpPr txBox="1"/>
          <p:nvPr/>
        </p:nvSpPr>
        <p:spPr>
          <a:xfrm>
            <a:off x="8031454" y="7749279"/>
            <a:ext cx="4316554" cy="17132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 defTabSz="587022">
              <a:lnSpc>
                <a:spcPct val="15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3"/>
              </a:rPr>
              <a:t>n.gagliarde@studenti.unisa</a:t>
            </a:r>
            <a:r>
              <a:rPr lang="it-IT" dirty="0">
                <a:hlinkClick r:id="rId4"/>
              </a:rPr>
              <a:t>.it</a:t>
            </a:r>
          </a:p>
          <a:p>
            <a:pPr defTabSz="587022">
              <a:lnSpc>
                <a:spcPct val="15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5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6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319" name="world-wide-web.png" descr="world-wide-web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58969" y="8310612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0" name="email.png" descr="email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58969" y="7880832"/>
            <a:ext cx="254001" cy="254001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Nome Cognome"/>
          <p:cNvSpPr txBox="1"/>
          <p:nvPr/>
        </p:nvSpPr>
        <p:spPr>
          <a:xfrm>
            <a:off x="9274848" y="6713946"/>
            <a:ext cx="355139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spc="-59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Nicolapio Gagliarde</a:t>
            </a:r>
            <a:endParaRPr dirty="0"/>
          </a:p>
        </p:txBody>
      </p:sp>
      <p:sp>
        <p:nvSpPr>
          <p:cNvPr id="325" name="Grazie!"/>
          <p:cNvSpPr txBox="1"/>
          <p:nvPr/>
        </p:nvSpPr>
        <p:spPr>
          <a:xfrm>
            <a:off x="11658514" y="5540158"/>
            <a:ext cx="1167729" cy="47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 sz="25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t>Grazie!</a:t>
            </a:r>
          </a:p>
        </p:txBody>
      </p:sp>
      <p:pic>
        <p:nvPicPr>
          <p:cNvPr id="331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51156" y="8742834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BE0DE200-02B3-B40C-EFEC-79B5361471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3638" y="554680"/>
            <a:ext cx="3358977" cy="2520125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8830FE3-76D1-70A8-2988-6E725EC9BC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98523" y="554679"/>
            <a:ext cx="3358977" cy="2520125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412E453-0DFC-3413-204E-7923999243B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2242" y="3363399"/>
            <a:ext cx="3390373" cy="2548202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2F10A4E1-53BA-ADA5-9C50-A07E48BC1DF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294953" y="3363399"/>
            <a:ext cx="3392790" cy="2548202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6A85BE41-4016-224D-AE0F-4B11DCA8B6B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62241" y="6207424"/>
            <a:ext cx="3390373" cy="254097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7C7144B-6CD3-A884-BA33-007B4C9749E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294953" y="6207424"/>
            <a:ext cx="3375758" cy="25354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Freccia a gallone 32">
            <a:extLst>
              <a:ext uri="{FF2B5EF4-FFF2-40B4-BE49-F238E27FC236}">
                <a16:creationId xmlns:a16="http://schemas.microsoft.com/office/drawing/2014/main" id="{DBF2F835-5965-C246-EB9C-5568CA57AC42}"/>
              </a:ext>
            </a:extLst>
          </p:cNvPr>
          <p:cNvSpPr/>
          <p:nvPr/>
        </p:nvSpPr>
        <p:spPr>
          <a:xfrm>
            <a:off x="6228857" y="1352252"/>
            <a:ext cx="6159491" cy="7070600"/>
          </a:xfrm>
          <a:prstGeom prst="chevr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206982"/>
            <a:ext cx="4709621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170 milioni di siti web malevoli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1943149" y="4275252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650 milioni di attacchi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F4B42A68-FAA4-793A-4E61-A63EA22C9F8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18" y="2568655"/>
            <a:ext cx="774535" cy="774535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8D2D3839-348B-6CE6-A892-97C1FD0EA40C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60118" y="4428958"/>
            <a:ext cx="851496" cy="92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1867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Freccia a gallone 32">
            <a:extLst>
              <a:ext uri="{FF2B5EF4-FFF2-40B4-BE49-F238E27FC236}">
                <a16:creationId xmlns:a16="http://schemas.microsoft.com/office/drawing/2014/main" id="{DBF2F835-5965-C246-EB9C-5568CA57AC42}"/>
              </a:ext>
            </a:extLst>
          </p:cNvPr>
          <p:cNvSpPr/>
          <p:nvPr/>
        </p:nvSpPr>
        <p:spPr>
          <a:xfrm>
            <a:off x="6228857" y="1352252"/>
            <a:ext cx="6159491" cy="7070600"/>
          </a:xfrm>
          <a:prstGeom prst="chevr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206982"/>
            <a:ext cx="4709621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170 milioni di siti web malevoli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1943149" y="4275252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650 milioni di attacchi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249BC9-C917-BBE9-8DD2-F31BA0E71A7C}"/>
              </a:ext>
            </a:extLst>
          </p:cNvPr>
          <p:cNvSpPr txBox="1"/>
          <p:nvPr/>
        </p:nvSpPr>
        <p:spPr>
          <a:xfrm>
            <a:off x="1943149" y="6284871"/>
            <a:ext cx="547138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Milioni di dollari persi al minuto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F4B42A68-FAA4-793A-4E61-A63EA22C9F8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18" y="2568655"/>
            <a:ext cx="774535" cy="774535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8D2D3839-348B-6CE6-A892-97C1FD0EA40C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60118" y="4428958"/>
            <a:ext cx="851496" cy="928459"/>
          </a:xfrm>
          <a:prstGeom prst="rect">
            <a:avLst/>
          </a:prstGeom>
        </p:spPr>
      </p:pic>
      <p:pic>
        <p:nvPicPr>
          <p:cNvPr id="43" name="Immagine 42">
            <a:extLst>
              <a:ext uri="{FF2B5EF4-FFF2-40B4-BE49-F238E27FC236}">
                <a16:creationId xmlns:a16="http://schemas.microsoft.com/office/drawing/2014/main" id="{7BAD6FB1-032A-B292-B2DD-31591F50B498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65" y="6404210"/>
            <a:ext cx="990349" cy="117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88231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Alcune soluzioni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414731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degli URL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83D812A-1927-9C03-6B51-09423B0A512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2733396"/>
            <a:ext cx="865629" cy="86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59236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Alcune soluzioni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414731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degli URL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1943149" y="4067503"/>
            <a:ext cx="4709621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dei redirect e delle risorse richieste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83D812A-1927-9C03-6B51-09423B0A512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2733396"/>
            <a:ext cx="865629" cy="86562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7F08371C-0F53-EAE1-FDD9-16875EFC6E1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57" y="4568803"/>
            <a:ext cx="865629" cy="86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7536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395507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Alcune soluzioni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414731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degli URL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1943149" y="4067503"/>
            <a:ext cx="4709621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dei redirect e delle risorse richieste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249BC9-C917-BBE9-8DD2-F31BA0E71A7C}"/>
              </a:ext>
            </a:extLst>
          </p:cNvPr>
          <p:cNvSpPr txBox="1"/>
          <p:nvPr/>
        </p:nvSpPr>
        <p:spPr>
          <a:xfrm>
            <a:off x="1943149" y="6284871"/>
            <a:ext cx="547138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della pagina web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83D812A-1927-9C03-6B51-09423B0A512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2733396"/>
            <a:ext cx="865629" cy="86562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7F08371C-0F53-EAE1-FDD9-16875EFC6E1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57" y="4568803"/>
            <a:ext cx="865629" cy="86562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E9F3A99-70D1-DBE7-51A9-0C71B2528C79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6457488"/>
            <a:ext cx="928459" cy="92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5017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Alcune soluzioni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414731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degli URL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1943149" y="4067503"/>
            <a:ext cx="4709621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dei redirect e delle risorse richieste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249BC9-C917-BBE9-8DD2-F31BA0E71A7C}"/>
              </a:ext>
            </a:extLst>
          </p:cNvPr>
          <p:cNvSpPr txBox="1"/>
          <p:nvPr/>
        </p:nvSpPr>
        <p:spPr>
          <a:xfrm>
            <a:off x="1943149" y="6284871"/>
            <a:ext cx="547138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della pagina web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83D812A-1927-9C03-6B51-09423B0A512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2733396"/>
            <a:ext cx="865629" cy="86562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7F08371C-0F53-EAE1-FDD9-16875EFC6E1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57" y="4568803"/>
            <a:ext cx="865629" cy="86562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E9F3A99-70D1-DBE7-51A9-0C71B2528C79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6457488"/>
            <a:ext cx="928459" cy="92845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64CD132-555F-9FC7-FFAF-2CEF44A016B7}"/>
              </a:ext>
            </a:extLst>
          </p:cNvPr>
          <p:cNvSpPr txBox="1"/>
          <p:nvPr/>
        </p:nvSpPr>
        <p:spPr>
          <a:xfrm>
            <a:off x="6361594" y="1418141"/>
            <a:ext cx="2918691" cy="60529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40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}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2D03F3B-706D-9681-068E-EAC6B7A44A29}"/>
              </a:ext>
            </a:extLst>
          </p:cNvPr>
          <p:cNvSpPr txBox="1"/>
          <p:nvPr/>
        </p:nvSpPr>
        <p:spPr>
          <a:xfrm>
            <a:off x="8158810" y="3867341"/>
            <a:ext cx="4184072" cy="20087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Tecniche Single-layer</a:t>
            </a:r>
          </a:p>
        </p:txBody>
      </p:sp>
    </p:spTree>
    <p:extLst>
      <p:ext uri="{BB962C8B-B14F-4D97-AF65-F5344CB8AC3E}">
        <p14:creationId xmlns:p14="http://schemas.microsoft.com/office/powerpoint/2010/main" val="209965531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ttangolo"/>
          <p:cNvSpPr/>
          <p:nvPr/>
        </p:nvSpPr>
        <p:spPr>
          <a:xfrm>
            <a:off x="-6928" y="-19693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Introduzione e Background"/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Alcune soluzioni</a:t>
            </a:r>
            <a:endParaRPr dirty="0"/>
          </a:p>
        </p:txBody>
      </p:sp>
      <p:sp>
        <p:nvSpPr>
          <p:cNvPr id="229" name="Titolo Tesi…"/>
          <p:cNvSpPr txBox="1"/>
          <p:nvPr/>
        </p:nvSpPr>
        <p:spPr>
          <a:xfrm>
            <a:off x="7725133" y="8387214"/>
            <a:ext cx="4735016" cy="1401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Single e Cross-layer Detection di Siti Web Malevoli: Un Confronto Empirico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Nicolapio Gagliarde</a:t>
            </a:r>
            <a:br>
              <a:rPr lang="it-IT" dirty="0"/>
            </a:br>
            <a:r>
              <a:rPr lang="it-IT" dirty="0"/>
              <a:t>Università degli Studi di Salerno</a:t>
            </a:r>
          </a:p>
        </p:txBody>
      </p:sp>
      <p:sp>
        <p:nvSpPr>
          <p:cNvPr id="230" name="email@studenti.unisa.it…"/>
          <p:cNvSpPr txBox="1"/>
          <p:nvPr/>
        </p:nvSpPr>
        <p:spPr>
          <a:xfrm>
            <a:off x="983157" y="8528014"/>
            <a:ext cx="6642844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n.gagliarde@studenti.unisa</a:t>
            </a:r>
            <a:r>
              <a:rPr lang="it-IT" dirty="0">
                <a:hlinkClick r:id="rId3"/>
              </a:rPr>
              <a:t>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4"/>
              </a:rPr>
              <a:t>https://github.com/GagliardeNicolapio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https://www.linkedin.com/in/nicolapio-gagliarde-75209018b/</a:t>
            </a:r>
            <a:endParaRPr lang="it-IT" dirty="0"/>
          </a:p>
        </p:txBody>
      </p:sp>
      <p:pic>
        <p:nvPicPr>
          <p:cNvPr id="231" name="world-wide-web.png" descr="world-wide-web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952150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email.png" descr="emai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8613978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2.png" descr="imag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linkedin(1).png" descr="linkedin(1)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852" y="9277622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83BEF327-86DB-5E2D-B772-CAA2FB490FA1}"/>
              </a:ext>
            </a:extLst>
          </p:cNvPr>
          <p:cNvSpPr txBox="1"/>
          <p:nvPr/>
        </p:nvSpPr>
        <p:spPr>
          <a:xfrm>
            <a:off x="1911616" y="2414731"/>
            <a:ext cx="470962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degli URL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C64DD87-DA64-7E28-0FB8-93BD4CB0ECA3}"/>
              </a:ext>
            </a:extLst>
          </p:cNvPr>
          <p:cNvSpPr txBox="1"/>
          <p:nvPr/>
        </p:nvSpPr>
        <p:spPr>
          <a:xfrm>
            <a:off x="1943149" y="4067503"/>
            <a:ext cx="4709621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dei redirect e delle risorse richieste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249BC9-C917-BBE9-8DD2-F31BA0E71A7C}"/>
              </a:ext>
            </a:extLst>
          </p:cNvPr>
          <p:cNvSpPr txBox="1"/>
          <p:nvPr/>
        </p:nvSpPr>
        <p:spPr>
          <a:xfrm>
            <a:off x="1943149" y="6284871"/>
            <a:ext cx="5471381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>
                <a:solidFill>
                  <a:schemeClr val="bg1"/>
                </a:solidFill>
                <a:latin typeface="+mj-lt"/>
              </a:rPr>
              <a:t>Analisi della pagina web</a:t>
            </a:r>
            <a:endParaRPr kumimoji="0" lang="it-IT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83D812A-1927-9C03-6B51-09423B0A512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2733396"/>
            <a:ext cx="865629" cy="86562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7F08371C-0F53-EAE1-FDD9-16875EFC6E1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57" y="4568803"/>
            <a:ext cx="865629" cy="86562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E9F3A99-70D1-DBE7-51A9-0C71B2528C79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3" y="6457488"/>
            <a:ext cx="928459" cy="928459"/>
          </a:xfrm>
          <a:prstGeom prst="rect">
            <a:avLst/>
          </a:prstGeom>
        </p:spPr>
      </p:pic>
      <p:sp>
        <p:nvSpPr>
          <p:cNvPr id="2" name="Freccia a destra 1">
            <a:extLst>
              <a:ext uri="{FF2B5EF4-FFF2-40B4-BE49-F238E27FC236}">
                <a16:creationId xmlns:a16="http://schemas.microsoft.com/office/drawing/2014/main" id="{94D24D20-0CB5-5628-02A3-DF59104C447C}"/>
              </a:ext>
            </a:extLst>
          </p:cNvPr>
          <p:cNvSpPr/>
          <p:nvPr/>
        </p:nvSpPr>
        <p:spPr>
          <a:xfrm>
            <a:off x="5056910" y="2878960"/>
            <a:ext cx="2668223" cy="464230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124074F-4F7B-2320-E267-9F543339A5A8}"/>
              </a:ext>
            </a:extLst>
          </p:cNvPr>
          <p:cNvSpPr txBox="1"/>
          <p:nvPr/>
        </p:nvSpPr>
        <p:spPr>
          <a:xfrm>
            <a:off x="8200576" y="1307298"/>
            <a:ext cx="4259050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Potrebbero fallire con: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00A955C-FA65-75FE-32B0-1A99451EF6B5}"/>
              </a:ext>
            </a:extLst>
          </p:cNvPr>
          <p:cNvSpPr txBox="1"/>
          <p:nvPr/>
        </p:nvSpPr>
        <p:spPr>
          <a:xfrm>
            <a:off x="8239085" y="2206981"/>
            <a:ext cx="4023522" cy="13439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Indirizzi corti o troppo simili a URL benevoli</a:t>
            </a:r>
          </a:p>
        </p:txBody>
      </p:sp>
    </p:spTree>
    <p:extLst>
      <p:ext uri="{BB962C8B-B14F-4D97-AF65-F5344CB8AC3E}">
        <p14:creationId xmlns:p14="http://schemas.microsoft.com/office/powerpoint/2010/main" val="238010444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Gill Sans Light"/>
        <a:ea typeface="Gill Sans Light"/>
        <a:cs typeface="Gill Sans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Gill Sans Light"/>
        <a:ea typeface="Gill Sans Light"/>
        <a:cs typeface="Gill Sans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1971</Words>
  <Application>Microsoft Office PowerPoint</Application>
  <PresentationFormat>Personalizzato</PresentationFormat>
  <Paragraphs>278</Paragraphs>
  <Slides>29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7" baseType="lpstr">
      <vt:lpstr>Arial</vt:lpstr>
      <vt:lpstr>Cambria Math</vt:lpstr>
      <vt:lpstr>Gill Sans Light</vt:lpstr>
      <vt:lpstr>Helvetica</vt:lpstr>
      <vt:lpstr>Helvetica Neue</vt:lpstr>
      <vt:lpstr>Helvetica Neue Medium</vt:lpstr>
      <vt:lpstr>Lucida Grande</vt:lpstr>
      <vt:lpstr>White</vt:lpstr>
      <vt:lpstr> Single e Cross-layer Detection di Siti Web Malevoli: Un Confronto Empirico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Nicolapio Gagliarde</dc:creator>
  <cp:lastModifiedBy>NICOLAPIO GAGLIARDE</cp:lastModifiedBy>
  <cp:revision>19</cp:revision>
  <dcterms:modified xsi:type="dcterms:W3CDTF">2022-09-12T09:15:23Z</dcterms:modified>
</cp:coreProperties>
</file>